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7" r:id="rId4"/>
    <p:sldId id="276" r:id="rId5"/>
    <p:sldId id="261" r:id="rId6"/>
    <p:sldId id="274" r:id="rId7"/>
    <p:sldId id="281" r:id="rId8"/>
    <p:sldId id="284" r:id="rId9"/>
    <p:sldId id="285" r:id="rId10"/>
    <p:sldId id="286" r:id="rId11"/>
    <p:sldId id="263" r:id="rId12"/>
    <p:sldId id="264" r:id="rId13"/>
    <p:sldId id="278" r:id="rId14"/>
    <p:sldId id="293" r:id="rId15"/>
    <p:sldId id="289" r:id="rId16"/>
    <p:sldId id="291" r:id="rId17"/>
    <p:sldId id="290" r:id="rId18"/>
    <p:sldId id="292" r:id="rId19"/>
    <p:sldId id="279" r:id="rId20"/>
  </p:sldIdLst>
  <p:sldSz cx="12192000" cy="6858000"/>
  <p:notesSz cx="6858000" cy="9144000"/>
  <p:defaultTextStyle>
    <a:defPPr>
      <a:defRPr lang="lv-LV"/>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7" autoAdjust="0"/>
    <p:restoredTop sz="94660"/>
  </p:normalViewPr>
  <p:slideViewPr>
    <p:cSldViewPr snapToGrid="0">
      <p:cViewPr>
        <p:scale>
          <a:sx n="66" d="100"/>
          <a:sy n="66" d="100"/>
        </p:scale>
        <p:origin x="-1044" y="-28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smtClean="0"/>
              <a:t>Rediģēt šablona virsraksta stilu</a:t>
            </a:r>
            <a:endParaRPr lang="lv-LV"/>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lvl1pPr>
              <a:defRPr/>
            </a:lvl1pPr>
          </a:lstStyle>
          <a:p>
            <a:pPr>
              <a:defRPr/>
            </a:pPr>
            <a:fld id="{7E22C5D8-65E4-45CA-9971-9A9419EAD9E7}" type="datetimeFigureOut">
              <a:rPr lang="lv-LV"/>
              <a:pPr>
                <a:defRPr/>
              </a:pPr>
              <a:t>2019.02.20.</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73D5D42F-6007-4945-B13F-B35F2A140909}"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DC85467D-4842-4B99-9681-089DD5A0C2EF}" type="datetimeFigureOut">
              <a:rPr lang="lv-LV"/>
              <a:pPr>
                <a:defRPr/>
              </a:pPr>
              <a:t>2019.02.20.</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F6D9286D-160A-4BFA-B913-C4EFE97D6CBC}"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E9530314-B0C0-436A-A2E2-33450335CA2B}" type="datetimeFigureOut">
              <a:rPr lang="lv-LV"/>
              <a:pPr>
                <a:defRPr/>
              </a:pPr>
              <a:t>2019.02.20.</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FAE6EBEB-40F0-4BA8-83C9-9A9DBD59E558}"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2C631725-3E11-47BC-8AE4-79591F07CF4F}" type="datetimeFigureOut">
              <a:rPr lang="lv-LV"/>
              <a:pPr>
                <a:defRPr/>
              </a:pPr>
              <a:t>2019.02.20.</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58EE419A-4649-46D0-A212-0E35CBE00AF1}"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smtClean="0"/>
              <a:t>Rediģēt šablona virsraksta stilu</a:t>
            </a:r>
            <a:endParaRPr lang="lv-LV"/>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lvl1pPr>
              <a:defRPr/>
            </a:lvl1pPr>
          </a:lstStyle>
          <a:p>
            <a:pPr>
              <a:defRPr/>
            </a:pPr>
            <a:fld id="{B2952344-BDB9-45EE-A19F-564F3C33CF91}" type="datetimeFigureOut">
              <a:rPr lang="lv-LV"/>
              <a:pPr>
                <a:defRPr/>
              </a:pPr>
              <a:t>2019.02.20.</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5811741A-4922-47A3-AD6B-A275684DA9C6}"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838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6172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3"/>
          <p:cNvSpPr>
            <a:spLocks noGrp="1"/>
          </p:cNvSpPr>
          <p:nvPr>
            <p:ph type="dt" sz="half" idx="10"/>
          </p:nvPr>
        </p:nvSpPr>
        <p:spPr/>
        <p:txBody>
          <a:bodyPr/>
          <a:lstStyle>
            <a:lvl1pPr>
              <a:defRPr/>
            </a:lvl1pPr>
          </a:lstStyle>
          <a:p>
            <a:pPr>
              <a:defRPr/>
            </a:pPr>
            <a:fld id="{EABA32ED-8C55-4E66-9173-6CA94EDF5B92}" type="datetimeFigureOut">
              <a:rPr lang="lv-LV"/>
              <a:pPr>
                <a:defRPr/>
              </a:pPr>
              <a:t>2019.02.20.</a:t>
            </a:fld>
            <a:endParaRPr lang="lv-LV"/>
          </a:p>
        </p:txBody>
      </p:sp>
      <p:sp>
        <p:nvSpPr>
          <p:cNvPr id="6" name="Kājenes vietturis 4"/>
          <p:cNvSpPr>
            <a:spLocks noGrp="1"/>
          </p:cNvSpPr>
          <p:nvPr>
            <p:ph type="ftr" sz="quarter" idx="11"/>
          </p:nvPr>
        </p:nvSpPr>
        <p:spPr/>
        <p:txBody>
          <a:bodyPr/>
          <a:lstStyle>
            <a:lvl1pPr>
              <a:defRPr/>
            </a:lvl1pPr>
          </a:lstStyle>
          <a:p>
            <a:pPr>
              <a:defRPr/>
            </a:pPr>
            <a:endParaRPr lang="lv-LV"/>
          </a:p>
        </p:txBody>
      </p:sp>
      <p:sp>
        <p:nvSpPr>
          <p:cNvPr id="7" name="Slaida numura vietturis 5"/>
          <p:cNvSpPr>
            <a:spLocks noGrp="1"/>
          </p:cNvSpPr>
          <p:nvPr>
            <p:ph type="sldNum" sz="quarter" idx="12"/>
          </p:nvPr>
        </p:nvSpPr>
        <p:spPr/>
        <p:txBody>
          <a:bodyPr/>
          <a:lstStyle>
            <a:lvl1pPr>
              <a:defRPr/>
            </a:lvl1pPr>
          </a:lstStyle>
          <a:p>
            <a:pPr>
              <a:defRPr/>
            </a:pPr>
            <a:fld id="{D2A3A066-ED02-4994-B587-0EB0DB34DEF5}"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3"/>
          <p:cNvSpPr>
            <a:spLocks noGrp="1"/>
          </p:cNvSpPr>
          <p:nvPr>
            <p:ph type="dt" sz="half" idx="10"/>
          </p:nvPr>
        </p:nvSpPr>
        <p:spPr/>
        <p:txBody>
          <a:bodyPr/>
          <a:lstStyle>
            <a:lvl1pPr>
              <a:defRPr/>
            </a:lvl1pPr>
          </a:lstStyle>
          <a:p>
            <a:pPr>
              <a:defRPr/>
            </a:pPr>
            <a:fld id="{1788A43E-9135-460D-AEFC-3074A108CBB0}" type="datetimeFigureOut">
              <a:rPr lang="lv-LV"/>
              <a:pPr>
                <a:defRPr/>
              </a:pPr>
              <a:t>2019.02.20.</a:t>
            </a:fld>
            <a:endParaRPr lang="lv-LV"/>
          </a:p>
        </p:txBody>
      </p:sp>
      <p:sp>
        <p:nvSpPr>
          <p:cNvPr id="8" name="Kājenes vietturis 4"/>
          <p:cNvSpPr>
            <a:spLocks noGrp="1"/>
          </p:cNvSpPr>
          <p:nvPr>
            <p:ph type="ftr" sz="quarter" idx="11"/>
          </p:nvPr>
        </p:nvSpPr>
        <p:spPr/>
        <p:txBody>
          <a:bodyPr/>
          <a:lstStyle>
            <a:lvl1pPr>
              <a:defRPr/>
            </a:lvl1pPr>
          </a:lstStyle>
          <a:p>
            <a:pPr>
              <a:defRPr/>
            </a:pPr>
            <a:endParaRPr lang="lv-LV"/>
          </a:p>
        </p:txBody>
      </p:sp>
      <p:sp>
        <p:nvSpPr>
          <p:cNvPr id="9" name="Slaida numura vietturis 5"/>
          <p:cNvSpPr>
            <a:spLocks noGrp="1"/>
          </p:cNvSpPr>
          <p:nvPr>
            <p:ph type="sldNum" sz="quarter" idx="12"/>
          </p:nvPr>
        </p:nvSpPr>
        <p:spPr/>
        <p:txBody>
          <a:bodyPr/>
          <a:lstStyle>
            <a:lvl1pPr>
              <a:defRPr/>
            </a:lvl1pPr>
          </a:lstStyle>
          <a:p>
            <a:pPr>
              <a:defRPr/>
            </a:pPr>
            <a:fld id="{782BACB6-F74C-45A2-AF4F-8BF0D0536D49}"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3"/>
          <p:cNvSpPr>
            <a:spLocks noGrp="1"/>
          </p:cNvSpPr>
          <p:nvPr>
            <p:ph type="dt" sz="half" idx="10"/>
          </p:nvPr>
        </p:nvSpPr>
        <p:spPr/>
        <p:txBody>
          <a:bodyPr/>
          <a:lstStyle>
            <a:lvl1pPr>
              <a:defRPr/>
            </a:lvl1pPr>
          </a:lstStyle>
          <a:p>
            <a:pPr>
              <a:defRPr/>
            </a:pPr>
            <a:fld id="{68303E2A-D888-4E7F-9FDE-120CC9F46CCB}" type="datetimeFigureOut">
              <a:rPr lang="lv-LV"/>
              <a:pPr>
                <a:defRPr/>
              </a:pPr>
              <a:t>2019.02.20.</a:t>
            </a:fld>
            <a:endParaRPr lang="lv-LV"/>
          </a:p>
        </p:txBody>
      </p:sp>
      <p:sp>
        <p:nvSpPr>
          <p:cNvPr id="4" name="Kājenes vietturis 4"/>
          <p:cNvSpPr>
            <a:spLocks noGrp="1"/>
          </p:cNvSpPr>
          <p:nvPr>
            <p:ph type="ftr" sz="quarter" idx="11"/>
          </p:nvPr>
        </p:nvSpPr>
        <p:spPr/>
        <p:txBody>
          <a:bodyPr/>
          <a:lstStyle>
            <a:lvl1pPr>
              <a:defRPr/>
            </a:lvl1pPr>
          </a:lstStyle>
          <a:p>
            <a:pPr>
              <a:defRPr/>
            </a:pPr>
            <a:endParaRPr lang="lv-LV"/>
          </a:p>
        </p:txBody>
      </p:sp>
      <p:sp>
        <p:nvSpPr>
          <p:cNvPr id="5" name="Slaida numura vietturis 5"/>
          <p:cNvSpPr>
            <a:spLocks noGrp="1"/>
          </p:cNvSpPr>
          <p:nvPr>
            <p:ph type="sldNum" sz="quarter" idx="12"/>
          </p:nvPr>
        </p:nvSpPr>
        <p:spPr/>
        <p:txBody>
          <a:bodyPr/>
          <a:lstStyle>
            <a:lvl1pPr>
              <a:defRPr/>
            </a:lvl1pPr>
          </a:lstStyle>
          <a:p>
            <a:pPr>
              <a:defRPr/>
            </a:pPr>
            <a:fld id="{AD68BB59-0102-4992-AE10-6D6EEEDDEBF8}"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3"/>
          <p:cNvSpPr>
            <a:spLocks noGrp="1"/>
          </p:cNvSpPr>
          <p:nvPr>
            <p:ph type="dt" sz="half" idx="10"/>
          </p:nvPr>
        </p:nvSpPr>
        <p:spPr/>
        <p:txBody>
          <a:bodyPr/>
          <a:lstStyle>
            <a:lvl1pPr>
              <a:defRPr/>
            </a:lvl1pPr>
          </a:lstStyle>
          <a:p>
            <a:pPr>
              <a:defRPr/>
            </a:pPr>
            <a:fld id="{8D9892D5-BAAD-4B8B-9328-810C8C3B1ACD}" type="datetimeFigureOut">
              <a:rPr lang="lv-LV"/>
              <a:pPr>
                <a:defRPr/>
              </a:pPr>
              <a:t>2019.02.20.</a:t>
            </a:fld>
            <a:endParaRPr lang="lv-LV"/>
          </a:p>
        </p:txBody>
      </p:sp>
      <p:sp>
        <p:nvSpPr>
          <p:cNvPr id="3" name="Kājenes vietturis 4"/>
          <p:cNvSpPr>
            <a:spLocks noGrp="1"/>
          </p:cNvSpPr>
          <p:nvPr>
            <p:ph type="ftr" sz="quarter" idx="11"/>
          </p:nvPr>
        </p:nvSpPr>
        <p:spPr/>
        <p:txBody>
          <a:bodyPr/>
          <a:lstStyle>
            <a:lvl1pPr>
              <a:defRPr/>
            </a:lvl1pPr>
          </a:lstStyle>
          <a:p>
            <a:pPr>
              <a:defRPr/>
            </a:pPr>
            <a:endParaRPr lang="lv-LV"/>
          </a:p>
        </p:txBody>
      </p:sp>
      <p:sp>
        <p:nvSpPr>
          <p:cNvPr id="4" name="Slaida numura vietturis 5"/>
          <p:cNvSpPr>
            <a:spLocks noGrp="1"/>
          </p:cNvSpPr>
          <p:nvPr>
            <p:ph type="sldNum" sz="quarter" idx="12"/>
          </p:nvPr>
        </p:nvSpPr>
        <p:spPr/>
        <p:txBody>
          <a:bodyPr/>
          <a:lstStyle>
            <a:lvl1pPr>
              <a:defRPr/>
            </a:lvl1pPr>
          </a:lstStyle>
          <a:p>
            <a:pPr>
              <a:defRPr/>
            </a:pPr>
            <a:fld id="{3574734E-1C81-4576-AFF6-3211702FFB31}"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3"/>
          <p:cNvSpPr>
            <a:spLocks noGrp="1"/>
          </p:cNvSpPr>
          <p:nvPr>
            <p:ph type="dt" sz="half" idx="10"/>
          </p:nvPr>
        </p:nvSpPr>
        <p:spPr/>
        <p:txBody>
          <a:bodyPr/>
          <a:lstStyle>
            <a:lvl1pPr>
              <a:defRPr/>
            </a:lvl1pPr>
          </a:lstStyle>
          <a:p>
            <a:pPr>
              <a:defRPr/>
            </a:pPr>
            <a:fld id="{698B56D6-308C-49AB-B9A0-284E39D58602}" type="datetimeFigureOut">
              <a:rPr lang="lv-LV"/>
              <a:pPr>
                <a:defRPr/>
              </a:pPr>
              <a:t>2019.02.20.</a:t>
            </a:fld>
            <a:endParaRPr lang="lv-LV"/>
          </a:p>
        </p:txBody>
      </p:sp>
      <p:sp>
        <p:nvSpPr>
          <p:cNvPr id="6" name="Kājenes vietturis 4"/>
          <p:cNvSpPr>
            <a:spLocks noGrp="1"/>
          </p:cNvSpPr>
          <p:nvPr>
            <p:ph type="ftr" sz="quarter" idx="11"/>
          </p:nvPr>
        </p:nvSpPr>
        <p:spPr/>
        <p:txBody>
          <a:bodyPr/>
          <a:lstStyle>
            <a:lvl1pPr>
              <a:defRPr/>
            </a:lvl1pPr>
          </a:lstStyle>
          <a:p>
            <a:pPr>
              <a:defRPr/>
            </a:pPr>
            <a:endParaRPr lang="lv-LV"/>
          </a:p>
        </p:txBody>
      </p:sp>
      <p:sp>
        <p:nvSpPr>
          <p:cNvPr id="7" name="Slaida numura vietturis 5"/>
          <p:cNvSpPr>
            <a:spLocks noGrp="1"/>
          </p:cNvSpPr>
          <p:nvPr>
            <p:ph type="sldNum" sz="quarter" idx="12"/>
          </p:nvPr>
        </p:nvSpPr>
        <p:spPr/>
        <p:txBody>
          <a:bodyPr/>
          <a:lstStyle>
            <a:lvl1pPr>
              <a:defRPr/>
            </a:lvl1pPr>
          </a:lstStyle>
          <a:p>
            <a:pPr>
              <a:defRPr/>
            </a:pPr>
            <a:fld id="{23431E9D-93B0-48DA-AEE1-C7419EEFC5BD}"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Attēla vietturis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3"/>
          <p:cNvSpPr>
            <a:spLocks noGrp="1"/>
          </p:cNvSpPr>
          <p:nvPr>
            <p:ph type="dt" sz="half" idx="10"/>
          </p:nvPr>
        </p:nvSpPr>
        <p:spPr/>
        <p:txBody>
          <a:bodyPr/>
          <a:lstStyle>
            <a:lvl1pPr>
              <a:defRPr/>
            </a:lvl1pPr>
          </a:lstStyle>
          <a:p>
            <a:pPr>
              <a:defRPr/>
            </a:pPr>
            <a:fld id="{D7698AC5-3F8F-4D1A-B25D-FDFA23F88D5F}" type="datetimeFigureOut">
              <a:rPr lang="lv-LV"/>
              <a:pPr>
                <a:defRPr/>
              </a:pPr>
              <a:t>2019.02.20.</a:t>
            </a:fld>
            <a:endParaRPr lang="lv-LV"/>
          </a:p>
        </p:txBody>
      </p:sp>
      <p:sp>
        <p:nvSpPr>
          <p:cNvPr id="6" name="Kājenes vietturis 4"/>
          <p:cNvSpPr>
            <a:spLocks noGrp="1"/>
          </p:cNvSpPr>
          <p:nvPr>
            <p:ph type="ftr" sz="quarter" idx="11"/>
          </p:nvPr>
        </p:nvSpPr>
        <p:spPr/>
        <p:txBody>
          <a:bodyPr/>
          <a:lstStyle>
            <a:lvl1pPr>
              <a:defRPr/>
            </a:lvl1pPr>
          </a:lstStyle>
          <a:p>
            <a:pPr>
              <a:defRPr/>
            </a:pPr>
            <a:endParaRPr lang="lv-LV"/>
          </a:p>
        </p:txBody>
      </p:sp>
      <p:sp>
        <p:nvSpPr>
          <p:cNvPr id="7" name="Slaida numura vietturis 5"/>
          <p:cNvSpPr>
            <a:spLocks noGrp="1"/>
          </p:cNvSpPr>
          <p:nvPr>
            <p:ph type="sldNum" sz="quarter" idx="12"/>
          </p:nvPr>
        </p:nvSpPr>
        <p:spPr/>
        <p:txBody>
          <a:bodyPr/>
          <a:lstStyle>
            <a:lvl1pPr>
              <a:defRPr/>
            </a:lvl1pPr>
          </a:lstStyle>
          <a:p>
            <a:pPr>
              <a:defRPr/>
            </a:pPr>
            <a:fld id="{CA904468-8B36-4C4F-818C-4E76CECDB2A1}"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FFD966"/>
            </a:gs>
            <a:gs pos="50000">
              <a:srgbClr val="C1D8F8"/>
            </a:gs>
            <a:gs pos="100000">
              <a:srgbClr val="E1ECFB"/>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Virsraksta viettur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altLang="lv-LV" smtClean="0"/>
              <a:t>Rediģēt šablona virsraksta stilu</a:t>
            </a:r>
          </a:p>
        </p:txBody>
      </p:sp>
      <p:sp>
        <p:nvSpPr>
          <p:cNvPr id="1027" name="Teksta vietturis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altLang="lv-LV" smtClean="0"/>
              <a:t>Rediģēt šablona teksta stilus</a:t>
            </a:r>
          </a:p>
          <a:p>
            <a:pPr lvl="1"/>
            <a:r>
              <a:rPr lang="lv-LV" altLang="lv-LV" smtClean="0"/>
              <a:t>Otrais līmenis</a:t>
            </a:r>
          </a:p>
          <a:p>
            <a:pPr lvl="2"/>
            <a:r>
              <a:rPr lang="lv-LV" altLang="lv-LV" smtClean="0"/>
              <a:t>Trešais līmenis</a:t>
            </a:r>
          </a:p>
          <a:p>
            <a:pPr lvl="3"/>
            <a:r>
              <a:rPr lang="lv-LV" altLang="lv-LV" smtClean="0"/>
              <a:t>Ceturtais līmenis</a:t>
            </a:r>
          </a:p>
          <a:p>
            <a:pPr lvl="4"/>
            <a:r>
              <a:rPr lang="lv-LV" altLang="lv-LV" smtClean="0"/>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33BC49-F4CF-4AC2-8AD4-ABB46808997B}" type="datetimeFigureOut">
              <a:rPr lang="lv-LV"/>
              <a:pPr>
                <a:defRPr/>
              </a:pPr>
              <a:t>2019.02.20.</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FC28883-5336-4322-9683-5868EA8872EB}"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zgauja.lv/" TargetMode="External"/><Relationship Id="rId2" Type="http://schemas.openxmlformats.org/officeDocument/2006/relationships/hyperlink" Target="http://www.lad.gov.lv/" TargetMode="External"/><Relationship Id="rId1" Type="http://schemas.openxmlformats.org/officeDocument/2006/relationships/slideLayout" Target="../slideLayouts/slideLayout2.xml"/><Relationship Id="rId4" Type="http://schemas.openxmlformats.org/officeDocument/2006/relationships/hyperlink" Target="mailto:ziemelgauja@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665968"/>
            <a:ext cx="9144000" cy="2387600"/>
          </a:xfrm>
        </p:spPr>
        <p:txBody>
          <a:bodyPr rtlCol="0">
            <a:normAutofit fontScale="90000"/>
          </a:bodyPr>
          <a:lstStyle/>
          <a:p>
            <a:pPr eaLnBrk="1" fontAlgn="auto" hangingPunct="1">
              <a:spcAft>
                <a:spcPts val="0"/>
              </a:spcAft>
              <a:defRPr/>
            </a:pPr>
            <a:r>
              <a:rPr lang="lv-LV" sz="4400" b="1" dirty="0" smtClean="0"/>
              <a:t/>
            </a:r>
            <a:br>
              <a:rPr lang="lv-LV" sz="4400" b="1" dirty="0" smtClean="0"/>
            </a:br>
            <a:r>
              <a:rPr lang="lv-LV" sz="4400" b="1" dirty="0" smtClean="0"/>
              <a:t/>
            </a:r>
            <a:br>
              <a:rPr lang="lv-LV" sz="4400" b="1" dirty="0" smtClean="0"/>
            </a:br>
            <a:r>
              <a:rPr lang="lv-LV" sz="4400" b="1" dirty="0" smtClean="0"/>
              <a:t>SABIEDRĪBAS VIRZĪTA</a:t>
            </a:r>
            <a:br>
              <a:rPr lang="lv-LV" sz="4400" b="1" dirty="0" smtClean="0"/>
            </a:br>
            <a:r>
              <a:rPr lang="lv-LV" sz="4400" b="1" dirty="0" smtClean="0"/>
              <a:t>VIETĒJĀS ATTĪSTĪBAS STRATĒĢIJA</a:t>
            </a:r>
            <a:br>
              <a:rPr lang="lv-LV" sz="4400" b="1" dirty="0" smtClean="0"/>
            </a:br>
            <a:r>
              <a:rPr lang="lv-LV" sz="4400" b="1" dirty="0" smtClean="0"/>
              <a:t>2014. – 2020. gada plānošanas periodam</a:t>
            </a:r>
            <a:br>
              <a:rPr lang="lv-LV" sz="4400" b="1" dirty="0" smtClean="0"/>
            </a:br>
            <a:r>
              <a:rPr lang="lv-LV" sz="3100" b="1" dirty="0" smtClean="0"/>
              <a:t>(ar grozījumiem </a:t>
            </a:r>
            <a:r>
              <a:rPr lang="lv-LV" sz="3100" b="1" dirty="0" smtClean="0"/>
              <a:t>Nr.2</a:t>
            </a:r>
            <a:r>
              <a:rPr lang="lv-LV" sz="3100" dirty="0" smtClean="0">
                <a:latin typeface="+mn-lt"/>
              </a:rPr>
              <a:t>)</a:t>
            </a:r>
            <a:endParaRPr lang="lv-LV" sz="3100" b="1" dirty="0">
              <a:latin typeface="+mn-lt"/>
            </a:endParaRPr>
          </a:p>
        </p:txBody>
      </p:sp>
      <p:sp>
        <p:nvSpPr>
          <p:cNvPr id="2051" name="Apakšvirsraksts 2"/>
          <p:cNvSpPr>
            <a:spLocks noGrp="1"/>
          </p:cNvSpPr>
          <p:nvPr>
            <p:ph type="subTitle" idx="1"/>
          </p:nvPr>
        </p:nvSpPr>
        <p:spPr>
          <a:xfrm>
            <a:off x="855663" y="4102100"/>
            <a:ext cx="10429875" cy="1655763"/>
          </a:xfrm>
        </p:spPr>
        <p:txBody>
          <a:bodyPr/>
          <a:lstStyle/>
          <a:p>
            <a:pPr eaLnBrk="1" hangingPunct="1"/>
            <a:r>
              <a:rPr lang="lv-LV" sz="3600" b="1" dirty="0" smtClean="0"/>
              <a:t>Biedrība „Lauku partnerība ZIEMEĻGAUJA”</a:t>
            </a:r>
          </a:p>
          <a:p>
            <a:pPr eaLnBrk="1" hangingPunct="1"/>
            <a:r>
              <a:rPr lang="lv-LV" sz="2800" b="1" dirty="0" smtClean="0"/>
              <a:t>2019.g</a:t>
            </a:r>
            <a:r>
              <a:rPr lang="lv-LV" sz="2800" b="1" dirty="0" smtClean="0"/>
              <a:t>. </a:t>
            </a:r>
            <a:r>
              <a:rPr lang="lv-LV" sz="2800" b="1" dirty="0" smtClean="0"/>
              <a:t> </a:t>
            </a:r>
            <a:r>
              <a:rPr lang="lv-LV" sz="2800" b="1" dirty="0" smtClean="0"/>
              <a:t>febru</a:t>
            </a:r>
            <a:r>
              <a:rPr lang="lv-LV" sz="2800" b="1" dirty="0" smtClean="0"/>
              <a:t>āris</a:t>
            </a:r>
            <a:endParaRPr lang="lv-LV" sz="2800" b="1" dirty="0" smtClean="0"/>
          </a:p>
          <a:p>
            <a:pPr algn="r" eaLnBrk="1" hangingPunct="1"/>
            <a:r>
              <a:rPr lang="lv-LV" sz="2000" b="1" dirty="0" smtClean="0"/>
              <a:t>Administratīvā vadītāja</a:t>
            </a:r>
          </a:p>
          <a:p>
            <a:pPr algn="r" eaLnBrk="1" hangingPunct="1"/>
            <a:r>
              <a:rPr lang="lv-LV" sz="2000" b="1" dirty="0" smtClean="0"/>
              <a:t>Dagnija Ūdre</a:t>
            </a:r>
          </a:p>
          <a:p>
            <a:pPr eaLnBrk="1" hangingPunct="1"/>
            <a:endParaRPr lang="lv-LV" altLang="lv-LV" sz="3600" b="1" dirty="0" smtClean="0"/>
          </a:p>
        </p:txBody>
      </p:sp>
      <p:pic>
        <p:nvPicPr>
          <p:cNvPr id="2052" name="Picture 3"/>
          <p:cNvPicPr>
            <a:picLocks noChangeAspect="1" noChangeArrowheads="1"/>
          </p:cNvPicPr>
          <p:nvPr/>
        </p:nvPicPr>
        <p:blipFill>
          <a:blip r:embed="rId2" cstate="print"/>
          <a:srcRect/>
          <a:stretch>
            <a:fillRect/>
          </a:stretch>
        </p:blipFill>
        <p:spPr bwMode="auto">
          <a:xfrm>
            <a:off x="827314" y="4832803"/>
            <a:ext cx="2887663" cy="1204913"/>
          </a:xfrm>
          <a:prstGeom prst="rect">
            <a:avLst/>
          </a:prstGeom>
          <a:noFill/>
          <a:ln w="9525">
            <a:noFill/>
            <a:miter lim="800000"/>
            <a:headEnd/>
            <a:tailEnd/>
          </a:ln>
        </p:spPr>
      </p:pic>
      <p:pic>
        <p:nvPicPr>
          <p:cNvPr id="2053" name="Picture 7" descr="logo jaunais.jpg"/>
          <p:cNvPicPr>
            <a:picLocks noChangeAspect="1"/>
          </p:cNvPicPr>
          <p:nvPr/>
        </p:nvPicPr>
        <p:blipFill>
          <a:blip r:embed="rId3" cstate="print"/>
          <a:srcRect/>
          <a:stretch>
            <a:fillRect/>
          </a:stretch>
        </p:blipFill>
        <p:spPr bwMode="auto">
          <a:xfrm>
            <a:off x="2954338" y="420688"/>
            <a:ext cx="6435725" cy="94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lv-LV" sz="3600" b="1" dirty="0" smtClean="0"/>
              <a:t>Rīcība 2.3. </a:t>
            </a:r>
            <a:br>
              <a:rPr lang="lv-LV" sz="3600" b="1" dirty="0" smtClean="0"/>
            </a:br>
            <a:r>
              <a:rPr lang="lv-LV" sz="3600" b="1" dirty="0" smtClean="0"/>
              <a:t>Kultūras un tradīciju kopšana</a:t>
            </a:r>
            <a:endParaRPr lang="lv-LV" sz="3600" dirty="0" smtClean="0"/>
          </a:p>
        </p:txBody>
      </p:sp>
      <p:sp>
        <p:nvSpPr>
          <p:cNvPr id="9219" name="Content Placeholder 2"/>
          <p:cNvSpPr>
            <a:spLocks noGrp="1"/>
          </p:cNvSpPr>
          <p:nvPr>
            <p:ph idx="1"/>
          </p:nvPr>
        </p:nvSpPr>
        <p:spPr>
          <a:xfrm>
            <a:off x="3526972" y="2075543"/>
            <a:ext cx="7928428" cy="4426856"/>
          </a:xfrm>
        </p:spPr>
        <p:txBody>
          <a:bodyPr/>
          <a:lstStyle/>
          <a:p>
            <a:r>
              <a:rPr lang="lv-LV" dirty="0" smtClean="0"/>
              <a:t>Tautas tērpu un mūzikas instrumentu iegāde pašdarbības kolektīviem; </a:t>
            </a:r>
          </a:p>
          <a:p>
            <a:r>
              <a:rPr lang="lv-LV" dirty="0" smtClean="0"/>
              <a:t>Apskaņošanas un apgaismošanas aparatūras iegāde;</a:t>
            </a:r>
          </a:p>
          <a:p>
            <a:r>
              <a:rPr lang="lv-LV" dirty="0" smtClean="0"/>
              <a:t>Muzeja telpu / piemiņas vietu ierīkošana/labiekārtošana; </a:t>
            </a:r>
          </a:p>
          <a:p>
            <a:r>
              <a:rPr lang="lv-LV" dirty="0" smtClean="0"/>
              <a:t>Brīvdabas skatuves atjaunošana, izveidošana vai </a:t>
            </a:r>
            <a:r>
              <a:rPr lang="lv-LV" dirty="0" smtClean="0"/>
              <a:t>labiekārtošana.</a:t>
            </a:r>
            <a:endParaRPr lang="lv-LV" b="1" dirty="0" smtClean="0"/>
          </a:p>
          <a:p>
            <a:pPr>
              <a:buNone/>
            </a:pPr>
            <a:endParaRPr lang="lv-LV" dirty="0" smtClean="0"/>
          </a:p>
        </p:txBody>
      </p:sp>
      <p:pic>
        <p:nvPicPr>
          <p:cNvPr id="6146" name="Picture 2"/>
          <p:cNvPicPr>
            <a:picLocks noChangeAspect="1" noChangeArrowheads="1"/>
          </p:cNvPicPr>
          <p:nvPr/>
        </p:nvPicPr>
        <p:blipFill>
          <a:blip r:embed="rId2" cstate="print"/>
          <a:srcRect/>
          <a:stretch>
            <a:fillRect/>
          </a:stretch>
        </p:blipFill>
        <p:spPr bwMode="auto">
          <a:xfrm>
            <a:off x="358247" y="4412343"/>
            <a:ext cx="2960916" cy="2220687"/>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870857" y="1603829"/>
            <a:ext cx="2000647" cy="26675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Virsraksts 1"/>
          <p:cNvSpPr>
            <a:spLocks noGrp="1"/>
          </p:cNvSpPr>
          <p:nvPr>
            <p:ph type="title"/>
          </p:nvPr>
        </p:nvSpPr>
        <p:spPr>
          <a:xfrm>
            <a:off x="838200" y="292099"/>
            <a:ext cx="10515600" cy="869043"/>
          </a:xfrm>
        </p:spPr>
        <p:txBody>
          <a:bodyPr/>
          <a:lstStyle/>
          <a:p>
            <a:pPr algn="ctr" eaLnBrk="1" hangingPunct="1"/>
            <a:r>
              <a:rPr lang="lv-LV" altLang="lv-LV" sz="2800" b="1" dirty="0" smtClean="0"/>
              <a:t>Rezultātu rādītāji (I)</a:t>
            </a:r>
          </a:p>
        </p:txBody>
      </p:sp>
      <p:graphicFrame>
        <p:nvGraphicFramePr>
          <p:cNvPr id="4" name="Satura vietturis 3"/>
          <p:cNvGraphicFramePr>
            <a:graphicFrameLocks noGrp="1"/>
          </p:cNvGraphicFramePr>
          <p:nvPr>
            <p:ph idx="1"/>
          </p:nvPr>
        </p:nvGraphicFramePr>
        <p:xfrm>
          <a:off x="623888" y="1640114"/>
          <a:ext cx="10972799" cy="3474660"/>
        </p:xfrm>
        <a:graphic>
          <a:graphicData uri="http://schemas.openxmlformats.org/drawingml/2006/table">
            <a:tbl>
              <a:tblPr firstRow="1" bandRow="1">
                <a:tableStyleId>{5C22544A-7EE6-4342-B048-85BDC9FD1C3A}</a:tableStyleId>
              </a:tblPr>
              <a:tblGrid>
                <a:gridCol w="3149601"/>
                <a:gridCol w="6506461"/>
                <a:gridCol w="1316737"/>
              </a:tblGrid>
              <a:tr h="241679">
                <a:tc>
                  <a:txBody>
                    <a:bodyPr/>
                    <a:lstStyle/>
                    <a:p>
                      <a:pPr algn="ctr"/>
                      <a:r>
                        <a:rPr lang="lv-LV" sz="2400" dirty="0" smtClean="0"/>
                        <a:t>Rīcības</a:t>
                      </a:r>
                      <a:endParaRPr lang="lv-LV" sz="2400" dirty="0"/>
                    </a:p>
                  </a:txBody>
                  <a:tcPr marL="91445" marR="91445"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400" dirty="0" smtClean="0"/>
                        <a:t>Rezultātu rādītāji</a:t>
                      </a:r>
                    </a:p>
                    <a:p>
                      <a:pPr algn="ctr"/>
                      <a:endParaRPr lang="lv-LV" sz="2400" dirty="0"/>
                    </a:p>
                  </a:txBody>
                  <a:tcPr marL="91445" marR="91445" marT="45705" marB="45705"/>
                </a:tc>
                <a:tc>
                  <a:txBody>
                    <a:bodyPr/>
                    <a:lstStyle/>
                    <a:p>
                      <a:pPr algn="ctr"/>
                      <a:r>
                        <a:rPr lang="lv-LV" sz="2400" dirty="0" smtClean="0"/>
                        <a:t>Vērtība</a:t>
                      </a:r>
                      <a:endParaRPr lang="lv-LV" sz="2400" dirty="0"/>
                    </a:p>
                  </a:txBody>
                  <a:tcPr marL="91445" marR="91445" marT="45705" marB="45705"/>
                </a:tc>
              </a:tr>
              <a:tr h="2248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800" kern="1200" dirty="0" smtClean="0">
                          <a:solidFill>
                            <a:schemeClr val="dk1"/>
                          </a:solidFill>
                          <a:latin typeface="+mn-lt"/>
                          <a:ea typeface="+mn-ea"/>
                          <a:cs typeface="+mn-cs"/>
                        </a:rPr>
                        <a:t>1.1. </a:t>
                      </a:r>
                      <a:r>
                        <a:rPr lang="lv-LV" sz="2800" kern="1200" dirty="0" smtClean="0">
                          <a:solidFill>
                            <a:schemeClr val="dk1"/>
                          </a:solidFill>
                          <a:latin typeface="+mn-lt"/>
                          <a:ea typeface="+mn-ea"/>
                          <a:cs typeface="+mn-cs"/>
                        </a:rPr>
                        <a:t>Jaunu produktu </a:t>
                      </a:r>
                      <a:r>
                        <a:rPr lang="lv-LV" sz="2800" kern="1200" dirty="0" smtClean="0">
                          <a:solidFill>
                            <a:schemeClr val="dk1"/>
                          </a:solidFill>
                          <a:latin typeface="+mn-lt"/>
                          <a:ea typeface="+mn-ea"/>
                          <a:cs typeface="+mn-cs"/>
                        </a:rPr>
                        <a:t>un pakalpojumu radīšana, esošo attīstīšana un realizācija tirgū</a:t>
                      </a:r>
                      <a:endParaRPr lang="lv-LV" sz="2800" dirty="0" smtClean="0"/>
                    </a:p>
                    <a:p>
                      <a:endParaRPr lang="lv-LV" sz="2800" dirty="0"/>
                    </a:p>
                  </a:txBody>
                  <a:tcPr marL="91445" marR="91445" marT="45705" marB="45705"/>
                </a:tc>
                <a:tc>
                  <a:txBody>
                    <a:bodyPr/>
                    <a:lstStyle/>
                    <a:p>
                      <a:r>
                        <a:rPr lang="lv-LV" sz="2800" kern="1200" dirty="0" smtClean="0">
                          <a:solidFill>
                            <a:schemeClr val="dk1"/>
                          </a:solidFill>
                          <a:latin typeface="+mn-lt"/>
                          <a:ea typeface="+mn-ea"/>
                          <a:cs typeface="+mn-cs"/>
                        </a:rPr>
                        <a:t>- </a:t>
                      </a:r>
                      <a:r>
                        <a:rPr lang="lv-LV" sz="2800" kern="1200" dirty="0" smtClean="0">
                          <a:solidFill>
                            <a:schemeClr val="dk1"/>
                          </a:solidFill>
                          <a:latin typeface="+mn-lt"/>
                          <a:ea typeface="+mn-ea"/>
                          <a:cs typeface="+mn-cs"/>
                        </a:rPr>
                        <a:t>Atbalstīti topošie vai esošie uzņēmumi</a:t>
                      </a:r>
                      <a:endParaRPr lang="lv-LV" sz="2800" kern="1200" dirty="0" smtClean="0">
                        <a:solidFill>
                          <a:schemeClr val="dk1"/>
                        </a:solidFill>
                        <a:latin typeface="+mn-lt"/>
                        <a:ea typeface="+mn-ea"/>
                        <a:cs typeface="+mn-cs"/>
                      </a:endParaRPr>
                    </a:p>
                    <a:p>
                      <a:pPr>
                        <a:buFontTx/>
                        <a:buChar char="-"/>
                      </a:pPr>
                      <a:r>
                        <a:rPr lang="lv-LV" sz="2800" kern="1200" dirty="0" smtClean="0">
                          <a:solidFill>
                            <a:schemeClr val="dk1"/>
                          </a:solidFill>
                          <a:latin typeface="+mn-lt"/>
                          <a:ea typeface="+mn-ea"/>
                          <a:cs typeface="+mn-cs"/>
                        </a:rPr>
                        <a:t> Izveidotas </a:t>
                      </a:r>
                      <a:r>
                        <a:rPr lang="lv-LV" sz="2800" kern="1200" dirty="0" smtClean="0">
                          <a:solidFill>
                            <a:schemeClr val="dk1"/>
                          </a:solidFill>
                          <a:latin typeface="+mn-lt"/>
                          <a:ea typeface="+mn-ea"/>
                          <a:cs typeface="+mn-cs"/>
                        </a:rPr>
                        <a:t>jaunas darbavietas</a:t>
                      </a:r>
                    </a:p>
                    <a:p>
                      <a:pPr>
                        <a:buFontTx/>
                        <a:buChar char="-"/>
                      </a:pPr>
                      <a:r>
                        <a:rPr lang="lv-LV" sz="2800" kern="1200" dirty="0" smtClean="0">
                          <a:solidFill>
                            <a:schemeClr val="dk1"/>
                          </a:solidFill>
                          <a:latin typeface="+mn-lt"/>
                          <a:ea typeface="+mn-ea"/>
                          <a:cs typeface="+mn-cs"/>
                        </a:rPr>
                        <a:t> Mācībās </a:t>
                      </a:r>
                      <a:r>
                        <a:rPr lang="lv-LV" sz="2800" kern="1200" dirty="0" smtClean="0">
                          <a:solidFill>
                            <a:schemeClr val="dk1"/>
                          </a:solidFill>
                          <a:latin typeface="+mn-lt"/>
                          <a:ea typeface="+mn-ea"/>
                          <a:cs typeface="+mn-cs"/>
                        </a:rPr>
                        <a:t>prasmes ieguvuši vai pilnveidojuši </a:t>
                      </a:r>
                      <a:r>
                        <a:rPr lang="lv-LV" sz="2800" kern="1200" dirty="0" smtClean="0">
                          <a:solidFill>
                            <a:schemeClr val="dk1"/>
                          </a:solidFill>
                          <a:latin typeface="+mn-lt"/>
                          <a:ea typeface="+mn-ea"/>
                          <a:cs typeface="+mn-cs"/>
                        </a:rPr>
                        <a:t>darbinieki</a:t>
                      </a:r>
                    </a:p>
                    <a:p>
                      <a:pPr>
                        <a:buFontTx/>
                        <a:buChar char="-"/>
                      </a:pPr>
                      <a:r>
                        <a:rPr lang="lv-LV" sz="2800" kern="1200" dirty="0" smtClean="0">
                          <a:solidFill>
                            <a:schemeClr val="dk1"/>
                          </a:solidFill>
                          <a:latin typeface="+mn-lt"/>
                          <a:ea typeface="+mn-ea"/>
                          <a:cs typeface="+mn-cs"/>
                        </a:rPr>
                        <a:t> Izveidotas</a:t>
                      </a:r>
                      <a:r>
                        <a:rPr lang="lv-LV" sz="2800" kern="1200" baseline="0" dirty="0" smtClean="0">
                          <a:solidFill>
                            <a:schemeClr val="dk1"/>
                          </a:solidFill>
                          <a:latin typeface="+mn-lt"/>
                          <a:ea typeface="+mn-ea"/>
                          <a:cs typeface="+mn-cs"/>
                        </a:rPr>
                        <a:t> vai labiekārtotas tirdzniecības vietas</a:t>
                      </a:r>
                      <a:endParaRPr lang="lv-LV" sz="2800" dirty="0"/>
                    </a:p>
                  </a:txBody>
                  <a:tcPr marL="91445" marR="91445" marT="45705" marB="45705"/>
                </a:tc>
                <a:tc>
                  <a:txBody>
                    <a:bodyPr/>
                    <a:lstStyle/>
                    <a:p>
                      <a:pPr algn="ctr"/>
                      <a:r>
                        <a:rPr lang="lv-LV" sz="2800" dirty="0" smtClean="0"/>
                        <a:t>45</a:t>
                      </a:r>
                      <a:endParaRPr lang="lv-LV" sz="2800" dirty="0" smtClean="0"/>
                    </a:p>
                    <a:p>
                      <a:pPr algn="ctr"/>
                      <a:r>
                        <a:rPr lang="lv-LV" sz="2800" dirty="0" smtClean="0"/>
                        <a:t>25</a:t>
                      </a:r>
                      <a:endParaRPr lang="lv-LV" sz="2800" dirty="0" smtClean="0"/>
                    </a:p>
                    <a:p>
                      <a:pPr algn="ctr"/>
                      <a:r>
                        <a:rPr lang="lv-LV" sz="2800" dirty="0" smtClean="0"/>
                        <a:t>3</a:t>
                      </a:r>
                      <a:endParaRPr lang="lv-LV" sz="2800" dirty="0" smtClean="0"/>
                    </a:p>
                    <a:p>
                      <a:pPr algn="ctr"/>
                      <a:endParaRPr lang="lv-LV" sz="2800" dirty="0" smtClean="0"/>
                    </a:p>
                    <a:p>
                      <a:pPr algn="ctr"/>
                      <a:r>
                        <a:rPr lang="lv-LV" sz="2800" dirty="0" smtClean="0"/>
                        <a:t>3</a:t>
                      </a:r>
                      <a:endParaRPr lang="lv-LV" sz="2800" dirty="0" smtClean="0"/>
                    </a:p>
                  </a:txBody>
                  <a:tcPr marL="91445" marR="91445" marT="45705" marB="45705"/>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Virsraksts 1"/>
          <p:cNvSpPr>
            <a:spLocks noGrp="1"/>
          </p:cNvSpPr>
          <p:nvPr>
            <p:ph type="title"/>
          </p:nvPr>
        </p:nvSpPr>
        <p:spPr>
          <a:xfrm>
            <a:off x="838200" y="292100"/>
            <a:ext cx="10515600" cy="738188"/>
          </a:xfrm>
        </p:spPr>
        <p:txBody>
          <a:bodyPr/>
          <a:lstStyle/>
          <a:p>
            <a:pPr algn="ctr" eaLnBrk="1" hangingPunct="1"/>
            <a:r>
              <a:rPr lang="lv-LV" altLang="lv-LV" sz="2800" b="1" smtClean="0"/>
              <a:t>Rezultātu rādītāji (II)</a:t>
            </a:r>
          </a:p>
        </p:txBody>
      </p:sp>
      <p:graphicFrame>
        <p:nvGraphicFramePr>
          <p:cNvPr id="4" name="Satura vietturis 3"/>
          <p:cNvGraphicFramePr>
            <a:graphicFrameLocks noGrp="1"/>
          </p:cNvGraphicFramePr>
          <p:nvPr>
            <p:ph idx="1"/>
          </p:nvPr>
        </p:nvGraphicFramePr>
        <p:xfrm>
          <a:off x="623888" y="1465263"/>
          <a:ext cx="10972799" cy="3992790"/>
        </p:xfrm>
        <a:graphic>
          <a:graphicData uri="http://schemas.openxmlformats.org/drawingml/2006/table">
            <a:tbl>
              <a:tblPr firstRow="1" bandRow="1">
                <a:tableStyleId>{5C22544A-7EE6-4342-B048-85BDC9FD1C3A}</a:tableStyleId>
              </a:tblPr>
              <a:tblGrid>
                <a:gridCol w="3018973"/>
                <a:gridCol w="6637089"/>
                <a:gridCol w="1316737"/>
              </a:tblGrid>
              <a:tr h="638627">
                <a:tc>
                  <a:txBody>
                    <a:bodyPr/>
                    <a:lstStyle/>
                    <a:p>
                      <a:pPr algn="ctr"/>
                      <a:r>
                        <a:rPr lang="lv-LV" sz="2400" dirty="0" smtClean="0"/>
                        <a:t>Rīcības</a:t>
                      </a:r>
                      <a:endParaRPr lang="lv-LV" sz="2400" dirty="0"/>
                    </a:p>
                  </a:txBody>
                  <a:tcPr marL="91445" marR="91445"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400" dirty="0" smtClean="0"/>
                        <a:t>Rezultātu rādītāji</a:t>
                      </a:r>
                    </a:p>
                    <a:p>
                      <a:pPr algn="ctr"/>
                      <a:endParaRPr lang="lv-LV" sz="2400" dirty="0"/>
                    </a:p>
                  </a:txBody>
                  <a:tcPr marL="91445" marR="91445" marT="45705" marB="45705"/>
                </a:tc>
                <a:tc>
                  <a:txBody>
                    <a:bodyPr/>
                    <a:lstStyle/>
                    <a:p>
                      <a:pPr algn="ctr"/>
                      <a:r>
                        <a:rPr lang="lv-LV" sz="2400" dirty="0" smtClean="0"/>
                        <a:t>Vērtība</a:t>
                      </a:r>
                      <a:endParaRPr lang="lv-LV" sz="2400" dirty="0"/>
                    </a:p>
                  </a:txBody>
                  <a:tcPr marL="91445" marR="91445" marT="45705" marB="45705"/>
                </a:tc>
              </a:tr>
              <a:tr h="517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800" kern="1200" dirty="0" smtClean="0">
                          <a:solidFill>
                            <a:schemeClr val="dk1"/>
                          </a:solidFill>
                          <a:latin typeface="+mn-lt"/>
                          <a:ea typeface="+mn-ea"/>
                          <a:cs typeface="+mn-cs"/>
                        </a:rPr>
                        <a:t>2.1. </a:t>
                      </a:r>
                      <a:r>
                        <a:rPr lang="lv-LV" sz="2800" kern="1200" dirty="0" smtClean="0">
                          <a:solidFill>
                            <a:schemeClr val="dk1"/>
                          </a:solidFill>
                          <a:latin typeface="+mn-lt"/>
                          <a:ea typeface="+mn-ea"/>
                          <a:cs typeface="+mn-cs"/>
                        </a:rPr>
                        <a:t>Vides sakārtošana</a:t>
                      </a:r>
                      <a:endParaRPr lang="lv-LV" sz="2800" dirty="0" smtClean="0"/>
                    </a:p>
                  </a:txBody>
                  <a:tcPr marL="91445" marR="91445" marT="45705" marB="45705"/>
                </a:tc>
                <a:tc>
                  <a:txBody>
                    <a:bodyPr/>
                    <a:lstStyle/>
                    <a:p>
                      <a:r>
                        <a:rPr lang="lv-LV" sz="2800" dirty="0" smtClean="0"/>
                        <a:t>Sakārtoti vai izveidoti publiskās infrastruktūras objekti</a:t>
                      </a:r>
                      <a:endParaRPr lang="lv-LV" sz="2800" dirty="0"/>
                    </a:p>
                  </a:txBody>
                  <a:tcPr marL="91445" marR="91445" marT="45705" marB="45705"/>
                </a:tc>
                <a:tc>
                  <a:txBody>
                    <a:bodyPr/>
                    <a:lstStyle/>
                    <a:p>
                      <a:pPr algn="ctr"/>
                      <a:r>
                        <a:rPr lang="lv-LV" sz="2800" dirty="0" smtClean="0"/>
                        <a:t>14</a:t>
                      </a:r>
                      <a:endParaRPr lang="lv-LV" sz="2800" dirty="0"/>
                    </a:p>
                  </a:txBody>
                  <a:tcPr marL="91445" marR="91445" marT="45705" marB="45705"/>
                </a:tc>
              </a:tr>
              <a:tr h="517477">
                <a:tc>
                  <a:txBody>
                    <a:bodyPr/>
                    <a:lstStyle/>
                    <a:p>
                      <a:r>
                        <a:rPr lang="lv-LV" sz="2800" kern="1200" dirty="0" smtClean="0">
                          <a:solidFill>
                            <a:schemeClr val="dk1"/>
                          </a:solidFill>
                          <a:latin typeface="+mn-lt"/>
                          <a:ea typeface="+mn-ea"/>
                          <a:cs typeface="+mn-cs"/>
                        </a:rPr>
                        <a:t>2.2. </a:t>
                      </a:r>
                      <a:r>
                        <a:rPr lang="lv-LV" sz="2800" kern="1200" dirty="0" smtClean="0">
                          <a:solidFill>
                            <a:schemeClr val="dk1"/>
                          </a:solidFill>
                          <a:latin typeface="+mn-lt"/>
                          <a:ea typeface="+mn-ea"/>
                          <a:cs typeface="+mn-cs"/>
                        </a:rPr>
                        <a:t>Saturīga brīvā laika pavadīšana</a:t>
                      </a:r>
                      <a:endParaRPr lang="lv-LV" sz="2800" dirty="0"/>
                    </a:p>
                  </a:txBody>
                  <a:tcPr marL="91445" marR="91445" marT="45705" marB="45705"/>
                </a:tc>
                <a:tc>
                  <a:txBody>
                    <a:bodyPr/>
                    <a:lstStyle/>
                    <a:p>
                      <a:r>
                        <a:rPr lang="lv-LV" sz="2800" dirty="0" smtClean="0"/>
                        <a:t>Atbalstītas sabiedriskās aktivitātes un iedzīvotāju interešu grupu iniciatīvas</a:t>
                      </a:r>
                      <a:endParaRPr lang="lv-LV" sz="2800" dirty="0"/>
                    </a:p>
                  </a:txBody>
                  <a:tcPr marL="91445" marR="91445" marT="45705" marB="45705"/>
                </a:tc>
                <a:tc>
                  <a:txBody>
                    <a:bodyPr/>
                    <a:lstStyle/>
                    <a:p>
                      <a:pPr algn="ctr"/>
                      <a:r>
                        <a:rPr lang="lv-LV" sz="2800" dirty="0" smtClean="0"/>
                        <a:t>25</a:t>
                      </a:r>
                      <a:endParaRPr lang="lv-LV" sz="2800" dirty="0"/>
                    </a:p>
                  </a:txBody>
                  <a:tcPr marL="91445" marR="91445" marT="45705" marB="45705"/>
                </a:tc>
              </a:tr>
              <a:tr h="517477">
                <a:tc>
                  <a:txBody>
                    <a:bodyPr/>
                    <a:lstStyle/>
                    <a:p>
                      <a:r>
                        <a:rPr lang="lv-LV" sz="2800" kern="1200" dirty="0" smtClean="0">
                          <a:solidFill>
                            <a:schemeClr val="dk1"/>
                          </a:solidFill>
                          <a:latin typeface="+mn-lt"/>
                          <a:ea typeface="+mn-ea"/>
                          <a:cs typeface="+mn-cs"/>
                        </a:rPr>
                        <a:t>2.3. </a:t>
                      </a:r>
                      <a:r>
                        <a:rPr lang="lv-LV" sz="2800" kern="1200" dirty="0" smtClean="0">
                          <a:solidFill>
                            <a:schemeClr val="dk1"/>
                          </a:solidFill>
                          <a:latin typeface="+mn-lt"/>
                          <a:ea typeface="+mn-ea"/>
                          <a:cs typeface="+mn-cs"/>
                        </a:rPr>
                        <a:t>Kultūras un tradīciju kopšana</a:t>
                      </a:r>
                      <a:endParaRPr lang="lv-LV" sz="2800" dirty="0"/>
                    </a:p>
                  </a:txBody>
                  <a:tcPr marL="91445" marR="91445" marT="45705" marB="45705"/>
                </a:tc>
                <a:tc>
                  <a:txBody>
                    <a:bodyPr/>
                    <a:lstStyle/>
                    <a:p>
                      <a:pPr>
                        <a:spcAft>
                          <a:spcPts val="0"/>
                        </a:spcAft>
                      </a:pPr>
                      <a:r>
                        <a:rPr lang="lv-LV" sz="2800" kern="1200" dirty="0" smtClean="0">
                          <a:solidFill>
                            <a:schemeClr val="dk1"/>
                          </a:solidFill>
                          <a:latin typeface="+mn-lt"/>
                          <a:ea typeface="+mn-ea"/>
                          <a:cs typeface="+mn-cs"/>
                        </a:rPr>
                        <a:t>Atbalstīti kultūrvēsturiskā mantojuma</a:t>
                      </a:r>
                      <a:r>
                        <a:rPr lang="lv-LV" sz="2800" kern="1200" baseline="0" dirty="0" smtClean="0">
                          <a:solidFill>
                            <a:schemeClr val="dk1"/>
                          </a:solidFill>
                          <a:latin typeface="+mn-lt"/>
                          <a:ea typeface="+mn-ea"/>
                          <a:cs typeface="+mn-cs"/>
                        </a:rPr>
                        <a:t> un tradīciju saglabāšanas un  kultūras pieejamības projekti</a:t>
                      </a:r>
                      <a:endParaRPr lang="lv-LV" sz="2800" kern="1200" dirty="0" smtClean="0">
                        <a:solidFill>
                          <a:schemeClr val="dk1"/>
                        </a:solidFill>
                        <a:latin typeface="+mn-lt"/>
                        <a:ea typeface="+mn-ea"/>
                        <a:cs typeface="+mn-cs"/>
                      </a:endParaRPr>
                    </a:p>
                  </a:txBody>
                  <a:tcPr marL="68580" marR="68580" marT="0" marB="0"/>
                </a:tc>
                <a:tc>
                  <a:txBody>
                    <a:bodyPr/>
                    <a:lstStyle/>
                    <a:p>
                      <a:pPr algn="ctr"/>
                      <a:r>
                        <a:rPr lang="lv-LV" sz="2800" dirty="0" smtClean="0"/>
                        <a:t>20</a:t>
                      </a:r>
                      <a:endParaRPr lang="lv-LV" sz="2800" dirty="0"/>
                    </a:p>
                  </a:txBody>
                  <a:tcPr marL="91445" marR="91445" marT="45705" marB="45705"/>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Virsraksts 1"/>
          <p:cNvSpPr>
            <a:spLocks noGrp="1"/>
          </p:cNvSpPr>
          <p:nvPr>
            <p:ph type="title"/>
          </p:nvPr>
        </p:nvSpPr>
        <p:spPr>
          <a:xfrm>
            <a:off x="838200" y="667656"/>
            <a:ext cx="10515600" cy="1045029"/>
          </a:xfrm>
        </p:spPr>
        <p:txBody>
          <a:bodyPr/>
          <a:lstStyle/>
          <a:p>
            <a:pPr algn="ctr" eaLnBrk="1" hangingPunct="1"/>
            <a:r>
              <a:rPr lang="lv-LV" altLang="lv-LV" sz="2800" b="1" dirty="0" smtClean="0"/>
              <a:t>Projektu vērtēšanas kritēriji</a:t>
            </a:r>
          </a:p>
        </p:txBody>
      </p:sp>
      <p:sp>
        <p:nvSpPr>
          <p:cNvPr id="10243" name="Satura vietturis 4"/>
          <p:cNvSpPr>
            <a:spLocks noGrp="1"/>
          </p:cNvSpPr>
          <p:nvPr>
            <p:ph idx="1"/>
          </p:nvPr>
        </p:nvSpPr>
        <p:spPr>
          <a:xfrm>
            <a:off x="925285" y="1727200"/>
            <a:ext cx="10515600" cy="3375932"/>
          </a:xfrm>
        </p:spPr>
        <p:txBody>
          <a:bodyPr/>
          <a:lstStyle/>
          <a:p>
            <a:pPr marL="457200" indent="-457200" eaLnBrk="1" hangingPunct="1">
              <a:buFont typeface="Arial" charset="0"/>
              <a:buAutoNum type="arabicPeriod"/>
            </a:pPr>
            <a:r>
              <a:rPr lang="lv-LV" sz="2400" b="1" dirty="0" smtClean="0"/>
              <a:t>Atbilstības kritērijs – </a:t>
            </a:r>
            <a:r>
              <a:rPr lang="lv-LV" sz="2400" i="1" dirty="0" smtClean="0"/>
              <a:t>vienāds visām rīcībām, </a:t>
            </a:r>
            <a:r>
              <a:rPr lang="lv-LV" altLang="lv-LV" sz="2400" i="1" dirty="0" smtClean="0"/>
              <a:t>vērtē ar “jā” vai “nē”</a:t>
            </a:r>
            <a:endParaRPr lang="lv-LV" sz="2400" b="1" dirty="0" smtClean="0"/>
          </a:p>
          <a:p>
            <a:pPr marL="457200" indent="-457200" eaLnBrk="1" hangingPunct="1">
              <a:buFont typeface="Arial" charset="0"/>
              <a:buAutoNum type="arabicPeriod"/>
            </a:pPr>
            <a:r>
              <a:rPr lang="lv-LV" sz="2400" b="1" dirty="0" smtClean="0"/>
              <a:t>Kvalitatīvie kritēriji – </a:t>
            </a:r>
            <a:r>
              <a:rPr lang="lv-LV" sz="2400" i="1" dirty="0" smtClean="0"/>
              <a:t>vienādi visām rīcībām</a:t>
            </a:r>
          </a:p>
          <a:p>
            <a:pPr marL="457200" indent="-457200" eaLnBrk="1" hangingPunct="1">
              <a:buFont typeface="Arial" charset="0"/>
              <a:buAutoNum type="arabicPeriod"/>
            </a:pPr>
            <a:r>
              <a:rPr lang="lv-LV" sz="2400" b="1" dirty="0" smtClean="0"/>
              <a:t>Specifiskie kritēriji – </a:t>
            </a:r>
            <a:r>
              <a:rPr lang="lv-LV" sz="2400" i="1" dirty="0" smtClean="0"/>
              <a:t>specifiski katrai rīcībai</a:t>
            </a:r>
          </a:p>
          <a:p>
            <a:pPr marL="457200" indent="-457200" eaLnBrk="1" hangingPunct="1">
              <a:buFont typeface="Arial" charset="0"/>
              <a:buAutoNum type="arabicPeriod"/>
            </a:pPr>
            <a:r>
              <a:rPr lang="lv-LV" sz="2400" b="1" dirty="0" smtClean="0"/>
              <a:t>Īpašie kritēriji – </a:t>
            </a:r>
            <a:r>
              <a:rPr lang="lv-LV" sz="2400" i="1" dirty="0" smtClean="0"/>
              <a:t>piemēro vienāda punktu skaita gadījumā</a:t>
            </a:r>
          </a:p>
          <a:p>
            <a:pPr marL="457200" indent="-457200" eaLnBrk="1" hangingPunct="1">
              <a:buNone/>
            </a:pPr>
            <a:endParaRPr lang="lv-LV" sz="2400" b="1" i="1" dirty="0" smtClean="0"/>
          </a:p>
          <a:p>
            <a:pPr marL="457200" indent="-457200" eaLnBrk="1" hangingPunct="1">
              <a:buNone/>
            </a:pPr>
            <a:r>
              <a:rPr lang="lv-LV" sz="2400" b="1" dirty="0" smtClean="0"/>
              <a:t>Izstrādāta “</a:t>
            </a:r>
            <a:r>
              <a:rPr lang="en-US" sz="2400" b="1" dirty="0" err="1" smtClean="0"/>
              <a:t>Projektu</a:t>
            </a:r>
            <a:r>
              <a:rPr lang="en-US" sz="2400" b="1" dirty="0" smtClean="0"/>
              <a:t> </a:t>
            </a:r>
            <a:r>
              <a:rPr lang="en-US" sz="2400" b="1" dirty="0" err="1" smtClean="0"/>
              <a:t>iesniegumu</a:t>
            </a:r>
            <a:r>
              <a:rPr lang="en-US" sz="2400" b="1" dirty="0" smtClean="0"/>
              <a:t> </a:t>
            </a:r>
            <a:r>
              <a:rPr lang="en-US" sz="2400" b="1" dirty="0" err="1" smtClean="0"/>
              <a:t>vērtēšanas</a:t>
            </a:r>
            <a:r>
              <a:rPr lang="en-US" sz="2400" b="1" dirty="0" smtClean="0"/>
              <a:t> </a:t>
            </a:r>
            <a:r>
              <a:rPr lang="en-US" sz="2400" b="1" dirty="0" err="1" smtClean="0"/>
              <a:t>kritēriju</a:t>
            </a:r>
            <a:r>
              <a:rPr lang="en-US" sz="2400" b="1" dirty="0" smtClean="0"/>
              <a:t> </a:t>
            </a:r>
            <a:r>
              <a:rPr lang="en-US" sz="2400" b="1" dirty="0" err="1" smtClean="0"/>
              <a:t>piemērošanas</a:t>
            </a:r>
            <a:r>
              <a:rPr lang="en-US" sz="2400" b="1" dirty="0" smtClean="0"/>
              <a:t> </a:t>
            </a:r>
            <a:r>
              <a:rPr lang="en-US" sz="2400" b="1" dirty="0" err="1" smtClean="0"/>
              <a:t>metodika</a:t>
            </a:r>
            <a:r>
              <a:rPr lang="lv-LV" sz="2400" b="1" dirty="0" smtClean="0"/>
              <a:t>”</a:t>
            </a:r>
          </a:p>
          <a:p>
            <a:pPr marL="457200" indent="-457200" eaLnBrk="1" hangingPunct="1">
              <a:buNone/>
            </a:pPr>
            <a:r>
              <a:rPr lang="lv-LV" sz="2400" b="1" dirty="0" smtClean="0"/>
              <a:t>       </a:t>
            </a:r>
            <a:r>
              <a:rPr lang="lv-LV" sz="2400" b="1" dirty="0" smtClean="0"/>
              <a:t>P</a:t>
            </a:r>
            <a:r>
              <a:rPr lang="lv-LV" sz="2400" b="1" dirty="0" smtClean="0"/>
              <a:t>retendentiem </a:t>
            </a:r>
            <a:r>
              <a:rPr lang="lv-LV" sz="2400" b="1" dirty="0" smtClean="0"/>
              <a:t>ir jāiesniedz pašnovērtējums par projekta atbilstību vietējās attīstības stratēģijā attiecīgajai rīcībai noteiktajiem projektu vērtēšanas kritērijiem, norādot katram kritērijam atbilstošo punktu skaitu un pamatojot punktu skaita atbilstību.</a:t>
            </a:r>
          </a:p>
          <a:p>
            <a:pPr marL="457200" indent="-457200" eaLnBrk="1" hangingPunct="1">
              <a:buFont typeface="Arial" charset="0"/>
              <a:buNone/>
            </a:pPr>
            <a:endParaRPr lang="lv-LV" altLang="lv-LV" sz="2400" i="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Virsraksts 1"/>
          <p:cNvSpPr>
            <a:spLocks noGrp="1"/>
          </p:cNvSpPr>
          <p:nvPr>
            <p:ph type="title"/>
          </p:nvPr>
        </p:nvSpPr>
        <p:spPr>
          <a:xfrm>
            <a:off x="838200" y="246742"/>
            <a:ext cx="10515600" cy="1045029"/>
          </a:xfrm>
        </p:spPr>
        <p:txBody>
          <a:bodyPr/>
          <a:lstStyle/>
          <a:p>
            <a:pPr algn="ctr" eaLnBrk="1" hangingPunct="1"/>
            <a:r>
              <a:rPr lang="lv-LV" altLang="lv-LV" sz="2800" b="1" dirty="0" smtClean="0"/>
              <a:t>Pieejamais publiskais finansējums 4. kārtā</a:t>
            </a:r>
            <a:endParaRPr lang="lv-LV" altLang="lv-LV" sz="2800" b="1" dirty="0" smtClean="0"/>
          </a:p>
        </p:txBody>
      </p:sp>
      <p:graphicFrame>
        <p:nvGraphicFramePr>
          <p:cNvPr id="4" name="Content Placeholder 3"/>
          <p:cNvGraphicFramePr>
            <a:graphicFrameLocks noGrp="1"/>
          </p:cNvGraphicFramePr>
          <p:nvPr>
            <p:ph idx="1"/>
          </p:nvPr>
        </p:nvGraphicFramePr>
        <p:xfrm>
          <a:off x="925513" y="1262743"/>
          <a:ext cx="10515600" cy="5360754"/>
        </p:xfrm>
        <a:graphic>
          <a:graphicData uri="http://schemas.openxmlformats.org/drawingml/2006/table">
            <a:tbl>
              <a:tblPr firstRow="1" bandRow="1">
                <a:tableStyleId>{5C22544A-7EE6-4342-B048-85BDC9FD1C3A}</a:tableStyleId>
              </a:tblPr>
              <a:tblGrid>
                <a:gridCol w="3103655"/>
                <a:gridCol w="2937689"/>
                <a:gridCol w="2278743"/>
                <a:gridCol w="2195513"/>
              </a:tblGrid>
              <a:tr h="984696">
                <a:tc>
                  <a:txBody>
                    <a:bodyPr/>
                    <a:lstStyle/>
                    <a:p>
                      <a:r>
                        <a:rPr lang="lv-LV" sz="2000" dirty="0" smtClean="0"/>
                        <a:t>Rīcība</a:t>
                      </a:r>
                      <a:endParaRPr lang="lv-LV" sz="2000" dirty="0"/>
                    </a:p>
                  </a:txBody>
                  <a:tcPr/>
                </a:tc>
                <a:tc>
                  <a:txBody>
                    <a:bodyPr/>
                    <a:lstStyle/>
                    <a:p>
                      <a:r>
                        <a:rPr lang="lv-LV" sz="2000" dirty="0" err="1" smtClean="0"/>
                        <a:t>Max</a:t>
                      </a:r>
                      <a:r>
                        <a:rPr lang="lv-LV" sz="2000" dirty="0" smtClean="0"/>
                        <a:t> attiecināmo izmaksu summa vienam projektam</a:t>
                      </a:r>
                      <a:r>
                        <a:rPr lang="lv-LV" sz="2000" baseline="0" dirty="0" smtClean="0"/>
                        <a:t> EUR</a:t>
                      </a:r>
                      <a:endParaRPr lang="lv-LV" sz="2000" dirty="0"/>
                    </a:p>
                  </a:txBody>
                  <a:tcPr/>
                </a:tc>
                <a:tc>
                  <a:txBody>
                    <a:bodyPr/>
                    <a:lstStyle/>
                    <a:p>
                      <a:r>
                        <a:rPr lang="lv-LV" sz="2000" dirty="0" smtClean="0"/>
                        <a:t>Atbalsta intensitāte</a:t>
                      </a:r>
                      <a:endParaRPr lang="lv-LV" sz="2000" dirty="0"/>
                    </a:p>
                  </a:txBody>
                  <a:tcPr/>
                </a:tc>
                <a:tc>
                  <a:txBody>
                    <a:bodyPr/>
                    <a:lstStyle/>
                    <a:p>
                      <a:r>
                        <a:rPr lang="lv-LV" sz="2000" dirty="0" smtClean="0"/>
                        <a:t>Pieejamais</a:t>
                      </a:r>
                      <a:r>
                        <a:rPr lang="lv-LV" sz="2000" baseline="0" dirty="0" smtClean="0"/>
                        <a:t> finansējums EUR</a:t>
                      </a:r>
                      <a:endParaRPr lang="lv-LV" sz="2000" dirty="0"/>
                    </a:p>
                  </a:txBody>
                  <a:tcPr/>
                </a:tc>
              </a:tr>
              <a:tr h="1307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kern="1200" dirty="0" smtClean="0">
                          <a:solidFill>
                            <a:schemeClr val="dk1"/>
                          </a:solidFill>
                          <a:latin typeface="+mn-lt"/>
                          <a:ea typeface="+mn-ea"/>
                          <a:cs typeface="+mn-cs"/>
                        </a:rPr>
                        <a:t>1.1. Jaunu produktu un pakalpojumu radīšana, esošo attīstīšana un realizācija tirgū</a:t>
                      </a:r>
                      <a:endParaRPr lang="lv-LV" sz="2000" b="1" dirty="0"/>
                    </a:p>
                  </a:txBody>
                  <a:tcPr/>
                </a:tc>
                <a:tc>
                  <a:txBody>
                    <a:bodyPr/>
                    <a:lstStyle/>
                    <a:p>
                      <a:r>
                        <a:rPr lang="lv-LV" b="1" dirty="0" smtClean="0"/>
                        <a:t>50 000</a:t>
                      </a:r>
                      <a:endParaRPr lang="lv-LV" b="1" dirty="0"/>
                    </a:p>
                  </a:txBody>
                  <a:tcPr/>
                </a:tc>
                <a:tc>
                  <a:txBody>
                    <a:bodyPr/>
                    <a:lstStyle/>
                    <a:p>
                      <a:r>
                        <a:rPr lang="lv-LV" b="1" dirty="0" smtClean="0"/>
                        <a:t>80% - kopprojekts</a:t>
                      </a:r>
                    </a:p>
                    <a:p>
                      <a:r>
                        <a:rPr lang="lv-LV" b="1" dirty="0" smtClean="0"/>
                        <a:t>70%</a:t>
                      </a:r>
                      <a:r>
                        <a:rPr lang="lv-LV" b="1" baseline="0" dirty="0" smtClean="0"/>
                        <a:t> - pārējie projekti</a:t>
                      </a:r>
                      <a:endParaRPr lang="lv-LV" b="1" dirty="0"/>
                    </a:p>
                  </a:txBody>
                  <a:tcPr/>
                </a:tc>
                <a:tc>
                  <a:txBody>
                    <a:bodyPr/>
                    <a:lstStyle/>
                    <a:p>
                      <a:r>
                        <a:rPr lang="lv-LV" b="1" dirty="0" smtClean="0"/>
                        <a:t>372 802,39</a:t>
                      </a:r>
                      <a:endParaRPr lang="lv-LV" b="1" dirty="0"/>
                    </a:p>
                  </a:txBody>
                  <a:tcPr/>
                </a:tc>
              </a:tr>
              <a:tr h="686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kern="1200" dirty="0" smtClean="0">
                          <a:solidFill>
                            <a:schemeClr val="dk1"/>
                          </a:solidFill>
                          <a:latin typeface="+mn-lt"/>
                          <a:ea typeface="+mn-ea"/>
                          <a:cs typeface="+mn-cs"/>
                        </a:rPr>
                        <a:t>2.1. Vides sakārtošana</a:t>
                      </a:r>
                      <a:endParaRPr lang="lv-LV" sz="2000" b="1" dirty="0" smtClean="0"/>
                    </a:p>
                    <a:p>
                      <a:endParaRPr lang="lv-LV" sz="2000" b="1" dirty="0"/>
                    </a:p>
                  </a:txBody>
                  <a:tcPr/>
                </a:tc>
                <a:tc>
                  <a:txBody>
                    <a:bodyPr/>
                    <a:lstStyle/>
                    <a:p>
                      <a:r>
                        <a:rPr lang="lv-LV" b="1" dirty="0" smtClean="0"/>
                        <a:t>30 000</a:t>
                      </a:r>
                      <a:endParaRPr lang="lv-LV" b="1" dirty="0"/>
                    </a:p>
                  </a:txBody>
                  <a:tcPr/>
                </a:tc>
                <a:tc>
                  <a:txBody>
                    <a:bodyPr/>
                    <a:lstStyle/>
                    <a:p>
                      <a:r>
                        <a:rPr lang="lv-LV" b="1" dirty="0" smtClean="0"/>
                        <a:t>90%</a:t>
                      </a:r>
                      <a:endParaRPr lang="lv-LV" b="1" dirty="0"/>
                    </a:p>
                  </a:txBody>
                  <a:tcPr/>
                </a:tc>
                <a:tc>
                  <a:txBody>
                    <a:bodyPr/>
                    <a:lstStyle/>
                    <a:p>
                      <a:r>
                        <a:rPr lang="lv-LV" b="1" dirty="0" smtClean="0"/>
                        <a:t>150 000</a:t>
                      </a:r>
                      <a:endParaRPr lang="lv-LV" b="1" dirty="0"/>
                    </a:p>
                  </a:txBody>
                  <a:tcPr/>
                </a:tc>
              </a:tr>
              <a:tr h="691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kern="1200" dirty="0" smtClean="0">
                          <a:solidFill>
                            <a:schemeClr val="dk1"/>
                          </a:solidFill>
                          <a:latin typeface="+mn-lt"/>
                          <a:ea typeface="+mn-ea"/>
                          <a:cs typeface="+mn-cs"/>
                        </a:rPr>
                        <a:t>2.2. Saturīga brīvā laika pavadīšana</a:t>
                      </a:r>
                      <a:endParaRPr lang="lv-LV" sz="2000" b="1" dirty="0"/>
                    </a:p>
                  </a:txBody>
                  <a:tcPr/>
                </a:tc>
                <a:tc>
                  <a:txBody>
                    <a:bodyPr/>
                    <a:lstStyle/>
                    <a:p>
                      <a:r>
                        <a:rPr lang="lv-LV" b="1" dirty="0" smtClean="0"/>
                        <a:t>30 000</a:t>
                      </a:r>
                      <a:endParaRPr lang="lv-LV" b="1" dirty="0"/>
                    </a:p>
                  </a:txBody>
                  <a:tcPr/>
                </a:tc>
                <a:tc>
                  <a:txBody>
                    <a:bodyPr/>
                    <a:lstStyle/>
                    <a:p>
                      <a:r>
                        <a:rPr lang="lv-LV" b="1" dirty="0" smtClean="0"/>
                        <a:t>90%</a:t>
                      </a:r>
                      <a:endParaRPr lang="lv-LV" b="1" dirty="0"/>
                    </a:p>
                  </a:txBody>
                  <a:tcPr/>
                </a:tc>
                <a:tc>
                  <a:txBody>
                    <a:bodyPr/>
                    <a:lstStyle/>
                    <a:p>
                      <a:r>
                        <a:rPr lang="lv-LV" b="1" dirty="0" smtClean="0"/>
                        <a:t>150 000</a:t>
                      </a:r>
                      <a:endParaRPr lang="lv-LV" b="1" dirty="0"/>
                    </a:p>
                  </a:txBody>
                  <a:tcPr/>
                </a:tc>
              </a:tr>
              <a:tr h="735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kern="1200" dirty="0" smtClean="0">
                          <a:solidFill>
                            <a:schemeClr val="dk1"/>
                          </a:solidFill>
                          <a:latin typeface="+mn-lt"/>
                          <a:ea typeface="+mn-ea"/>
                          <a:cs typeface="+mn-cs"/>
                        </a:rPr>
                        <a:t>2.3. Kultūras un tradīciju kopšana</a:t>
                      </a:r>
                      <a:endParaRPr lang="lv-LV" sz="2000" b="1" dirty="0"/>
                    </a:p>
                  </a:txBody>
                  <a:tcPr/>
                </a:tc>
                <a:tc>
                  <a:txBody>
                    <a:bodyPr/>
                    <a:lstStyle/>
                    <a:p>
                      <a:r>
                        <a:rPr lang="lv-LV" b="1" dirty="0" smtClean="0"/>
                        <a:t>20 000</a:t>
                      </a:r>
                      <a:endParaRPr lang="lv-LV" b="1" dirty="0"/>
                    </a:p>
                  </a:txBody>
                  <a:tcPr/>
                </a:tc>
                <a:tc>
                  <a:txBody>
                    <a:bodyPr/>
                    <a:lstStyle/>
                    <a:p>
                      <a:r>
                        <a:rPr lang="lv-LV" b="1" dirty="0" smtClean="0"/>
                        <a:t>90%</a:t>
                      </a:r>
                      <a:endParaRPr lang="lv-LV" b="1" dirty="0"/>
                    </a:p>
                  </a:txBody>
                  <a:tcPr/>
                </a:tc>
                <a:tc>
                  <a:txBody>
                    <a:bodyPr/>
                    <a:lstStyle/>
                    <a:p>
                      <a:r>
                        <a:rPr lang="lv-LV" b="1" dirty="0" smtClean="0"/>
                        <a:t>53 286,66</a:t>
                      </a:r>
                      <a:endParaRPr lang="lv-LV" b="1" dirty="0"/>
                    </a:p>
                  </a:txBody>
                  <a:tcPr/>
                </a:tc>
              </a:tr>
              <a:tr h="906271">
                <a:tc>
                  <a:txBody>
                    <a:bodyPr/>
                    <a:lstStyle/>
                    <a:p>
                      <a:r>
                        <a:rPr lang="lv-LV" sz="2000" b="1" dirty="0" smtClean="0"/>
                        <a:t>Kopā</a:t>
                      </a:r>
                      <a:endParaRPr lang="lv-LV" sz="2000" b="1" dirty="0"/>
                    </a:p>
                  </a:txBody>
                  <a:tcPr/>
                </a:tc>
                <a:tc>
                  <a:txBody>
                    <a:bodyPr/>
                    <a:lstStyle/>
                    <a:p>
                      <a:endParaRPr lang="lv-LV" b="1" dirty="0"/>
                    </a:p>
                  </a:txBody>
                  <a:tcPr/>
                </a:tc>
                <a:tc>
                  <a:txBody>
                    <a:bodyPr/>
                    <a:lstStyle/>
                    <a:p>
                      <a:endParaRPr lang="lv-LV" b="1" dirty="0"/>
                    </a:p>
                  </a:txBody>
                  <a:tcPr/>
                </a:tc>
                <a:tc>
                  <a:txBody>
                    <a:bodyPr/>
                    <a:lstStyle/>
                    <a:p>
                      <a:r>
                        <a:rPr lang="lv-LV" b="1" dirty="0" smtClean="0"/>
                        <a:t>726 089,05</a:t>
                      </a:r>
                      <a:endParaRPr lang="lv-LV" b="1"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200" b="1" dirty="0" smtClean="0"/>
              <a:t>LEADER projektu konkursa </a:t>
            </a:r>
            <a:r>
              <a:rPr lang="lv-LV" sz="3200" b="1" dirty="0" smtClean="0"/>
              <a:t/>
            </a:r>
            <a:br>
              <a:rPr lang="lv-LV" sz="3200" b="1" dirty="0" smtClean="0"/>
            </a:br>
            <a:r>
              <a:rPr lang="lv-LV" sz="3200" b="1" dirty="0" smtClean="0"/>
              <a:t>1., 2</a:t>
            </a:r>
            <a:r>
              <a:rPr lang="lv-LV" sz="3200" b="1" dirty="0" smtClean="0"/>
              <a:t>. </a:t>
            </a:r>
            <a:r>
              <a:rPr lang="lv-LV" sz="3200" b="1" dirty="0" smtClean="0"/>
              <a:t>un 3. kārtas </a:t>
            </a:r>
            <a:r>
              <a:rPr lang="lv-LV" sz="3200" b="1" dirty="0" smtClean="0"/>
              <a:t>rezultāti (I)</a:t>
            </a:r>
            <a:endParaRPr lang="lv-LV" sz="3200" b="1" dirty="0"/>
          </a:p>
        </p:txBody>
      </p:sp>
      <p:sp>
        <p:nvSpPr>
          <p:cNvPr id="3" name="Content Placeholder 2"/>
          <p:cNvSpPr>
            <a:spLocks noGrp="1"/>
          </p:cNvSpPr>
          <p:nvPr>
            <p:ph idx="1"/>
          </p:nvPr>
        </p:nvSpPr>
        <p:spPr>
          <a:xfrm>
            <a:off x="290286" y="1622424"/>
            <a:ext cx="10831285" cy="4763861"/>
          </a:xfrm>
        </p:spPr>
        <p:txBody>
          <a:bodyPr/>
          <a:lstStyle/>
          <a:p>
            <a:r>
              <a:rPr lang="lv-LV" b="1" u="sng" dirty="0" smtClean="0"/>
              <a:t>Iesniegto</a:t>
            </a:r>
            <a:r>
              <a:rPr lang="lv-LV" dirty="0" smtClean="0"/>
              <a:t> pieteikumu skaits –  </a:t>
            </a:r>
            <a:r>
              <a:rPr lang="lv-LV" b="1" dirty="0" smtClean="0"/>
              <a:t>151(1</a:t>
            </a:r>
            <a:r>
              <a:rPr lang="lv-LV" b="1" dirty="0" smtClean="0"/>
              <a:t>. – 73, 2. – </a:t>
            </a:r>
            <a:r>
              <a:rPr lang="lv-LV" b="1" dirty="0" smtClean="0"/>
              <a:t>45, 3. – 33)</a:t>
            </a:r>
            <a:endParaRPr lang="lv-LV" b="1" dirty="0" smtClean="0"/>
          </a:p>
          <a:p>
            <a:pPr>
              <a:buNone/>
            </a:pPr>
            <a:r>
              <a:rPr lang="lv-LV" dirty="0" smtClean="0"/>
              <a:t>	M1 Atbalsta sniegšana vietējās ekonomikas attīstībai – </a:t>
            </a:r>
            <a:r>
              <a:rPr lang="lv-LV" dirty="0" smtClean="0"/>
              <a:t>58</a:t>
            </a:r>
            <a:r>
              <a:rPr lang="lv-LV" dirty="0" smtClean="0"/>
              <a:t> </a:t>
            </a:r>
            <a:r>
              <a:rPr lang="lv-LV" dirty="0" smtClean="0"/>
              <a:t>			</a:t>
            </a:r>
          </a:p>
          <a:p>
            <a:pPr>
              <a:buNone/>
            </a:pPr>
            <a:r>
              <a:rPr lang="lv-LV" dirty="0" smtClean="0"/>
              <a:t>	M2 Kvalitatīvas dzīves vides veidošana – </a:t>
            </a:r>
            <a:r>
              <a:rPr lang="lv-LV" dirty="0" smtClean="0"/>
              <a:t>93</a:t>
            </a:r>
            <a:r>
              <a:rPr lang="lv-LV" dirty="0" smtClean="0"/>
              <a:t> </a:t>
            </a:r>
            <a:endParaRPr lang="lv-LV" dirty="0" smtClean="0"/>
          </a:p>
          <a:p>
            <a:pPr>
              <a:buNone/>
            </a:pPr>
            <a:r>
              <a:rPr lang="lv-LV" dirty="0" smtClean="0"/>
              <a:t>		Rīcība 2.1. – 30 (1. – 17, 2 – 13)</a:t>
            </a:r>
          </a:p>
          <a:p>
            <a:pPr>
              <a:buNone/>
            </a:pPr>
            <a:r>
              <a:rPr lang="lv-LV" dirty="0" smtClean="0"/>
              <a:t>		Rīcība 2.2. –  </a:t>
            </a:r>
            <a:r>
              <a:rPr lang="lv-LV" dirty="0" smtClean="0"/>
              <a:t>37</a:t>
            </a:r>
            <a:r>
              <a:rPr lang="lv-LV" dirty="0" smtClean="0"/>
              <a:t> </a:t>
            </a:r>
            <a:r>
              <a:rPr lang="lv-LV" dirty="0" smtClean="0"/>
              <a:t>(1. – </a:t>
            </a:r>
            <a:r>
              <a:rPr lang="lv-LV" dirty="0" smtClean="0"/>
              <a:t>18, 3. – 19)</a:t>
            </a:r>
            <a:endParaRPr lang="lv-LV" dirty="0" smtClean="0"/>
          </a:p>
          <a:p>
            <a:pPr>
              <a:buNone/>
            </a:pPr>
            <a:r>
              <a:rPr lang="lv-LV" dirty="0" smtClean="0"/>
              <a:t>		Rīcība 2.3. – 26 (1. – 15, 2. – 11) </a:t>
            </a:r>
            <a:endParaRPr lang="lv-LV" dirty="0"/>
          </a:p>
        </p:txBody>
      </p:sp>
      <p:pic>
        <p:nvPicPr>
          <p:cNvPr id="7170" name="Picture 2"/>
          <p:cNvPicPr>
            <a:picLocks noChangeAspect="1" noChangeArrowheads="1"/>
          </p:cNvPicPr>
          <p:nvPr/>
        </p:nvPicPr>
        <p:blipFill>
          <a:blip r:embed="rId2" cstate="print"/>
          <a:srcRect/>
          <a:stretch>
            <a:fillRect/>
          </a:stretch>
        </p:blipFill>
        <p:spPr bwMode="auto">
          <a:xfrm>
            <a:off x="6966856" y="2572559"/>
            <a:ext cx="4920345" cy="32941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7" y="365125"/>
            <a:ext cx="11059886" cy="1325563"/>
          </a:xfrm>
        </p:spPr>
        <p:txBody>
          <a:bodyPr/>
          <a:lstStyle/>
          <a:p>
            <a:pPr algn="ctr"/>
            <a:r>
              <a:rPr lang="lv-LV" sz="3200" b="1" dirty="0" smtClean="0"/>
              <a:t>LEADER projektu konkursa </a:t>
            </a:r>
            <a:r>
              <a:rPr lang="lv-LV" sz="3200" b="1" dirty="0" smtClean="0"/>
              <a:t/>
            </a:r>
            <a:br>
              <a:rPr lang="lv-LV" sz="3200" b="1" dirty="0" smtClean="0"/>
            </a:br>
            <a:r>
              <a:rPr lang="lv-LV" sz="3200" b="1" dirty="0" smtClean="0"/>
              <a:t>1., 2. un 3. </a:t>
            </a:r>
            <a:r>
              <a:rPr lang="lv-LV" sz="3200" b="1" dirty="0" smtClean="0"/>
              <a:t>kārtas rezultāti (II)</a:t>
            </a:r>
            <a:endParaRPr lang="lv-LV" sz="3200" dirty="0"/>
          </a:p>
        </p:txBody>
      </p:sp>
      <p:sp>
        <p:nvSpPr>
          <p:cNvPr id="3" name="Content Placeholder 2"/>
          <p:cNvSpPr>
            <a:spLocks noGrp="1"/>
          </p:cNvSpPr>
          <p:nvPr>
            <p:ph idx="1"/>
          </p:nvPr>
        </p:nvSpPr>
        <p:spPr>
          <a:xfrm>
            <a:off x="5312229" y="1462768"/>
            <a:ext cx="6288314" cy="4351338"/>
          </a:xfrm>
        </p:spPr>
        <p:txBody>
          <a:bodyPr/>
          <a:lstStyle/>
          <a:p>
            <a:r>
              <a:rPr lang="lv-LV" dirty="0" smtClean="0"/>
              <a:t>No iesniegtajiem </a:t>
            </a:r>
            <a:r>
              <a:rPr lang="lv-LV" dirty="0" smtClean="0"/>
              <a:t>projektu pieteikumiem (151):</a:t>
            </a:r>
            <a:endParaRPr lang="lv-LV" dirty="0" smtClean="0"/>
          </a:p>
          <a:p>
            <a:pPr>
              <a:buNone/>
            </a:pPr>
            <a:r>
              <a:rPr lang="lv-LV" dirty="0" smtClean="0"/>
              <a:t>	VRG noraida kā neatbilstošus –  </a:t>
            </a:r>
            <a:r>
              <a:rPr lang="lv-LV" dirty="0" smtClean="0"/>
              <a:t>22 </a:t>
            </a:r>
            <a:endParaRPr lang="lv-LV" dirty="0" smtClean="0"/>
          </a:p>
          <a:p>
            <a:pPr>
              <a:buNone/>
            </a:pPr>
            <a:r>
              <a:rPr lang="lv-LV" dirty="0" smtClean="0"/>
              <a:t>   (1. – 14, 2. – </a:t>
            </a:r>
            <a:r>
              <a:rPr lang="lv-LV" dirty="0" smtClean="0"/>
              <a:t>7, 3. -1)</a:t>
            </a:r>
            <a:endParaRPr lang="lv-LV" dirty="0" smtClean="0"/>
          </a:p>
          <a:p>
            <a:pPr>
              <a:buNone/>
            </a:pPr>
            <a:r>
              <a:rPr lang="lv-LV" dirty="0" smtClean="0"/>
              <a:t>	Noraidīti finansējuma trūkuma dēļ –  </a:t>
            </a:r>
            <a:r>
              <a:rPr lang="lv-LV" dirty="0" smtClean="0"/>
              <a:t>43</a:t>
            </a:r>
            <a:r>
              <a:rPr lang="lv-LV" dirty="0" smtClean="0"/>
              <a:t> </a:t>
            </a:r>
            <a:r>
              <a:rPr lang="lv-LV" dirty="0" smtClean="0"/>
              <a:t>(1. – 21, 2. – </a:t>
            </a:r>
            <a:r>
              <a:rPr lang="lv-LV" dirty="0" smtClean="0"/>
              <a:t>10, 3. – 12)</a:t>
            </a:r>
            <a:endParaRPr lang="lv-LV" dirty="0" smtClean="0"/>
          </a:p>
          <a:p>
            <a:pPr>
              <a:buNone/>
            </a:pPr>
            <a:r>
              <a:rPr lang="lv-LV" dirty="0" smtClean="0"/>
              <a:t>	LAD noraida – 9 (1. – 5, 2. – </a:t>
            </a:r>
            <a:r>
              <a:rPr lang="lv-LV" dirty="0" smtClean="0"/>
              <a:t>4, 3 – 0)</a:t>
            </a:r>
            <a:endParaRPr lang="lv-LV" dirty="0" smtClean="0"/>
          </a:p>
          <a:p>
            <a:pPr>
              <a:buNone/>
            </a:pPr>
            <a:r>
              <a:rPr lang="lv-LV" dirty="0" smtClean="0"/>
              <a:t> 	</a:t>
            </a:r>
            <a:r>
              <a:rPr lang="lv-LV" b="1" dirty="0" smtClean="0"/>
              <a:t>LAD apstiprina –  </a:t>
            </a:r>
            <a:r>
              <a:rPr lang="lv-LV" b="1" dirty="0" smtClean="0"/>
              <a:t>74</a:t>
            </a:r>
            <a:r>
              <a:rPr lang="lv-LV" b="1" dirty="0" smtClean="0"/>
              <a:t> </a:t>
            </a:r>
            <a:r>
              <a:rPr lang="lv-LV" b="1" dirty="0" smtClean="0"/>
              <a:t>(1. – 33, 2. – </a:t>
            </a:r>
            <a:r>
              <a:rPr lang="lv-LV" b="1" dirty="0" smtClean="0"/>
              <a:t>23, 3. – 18)</a:t>
            </a:r>
            <a:endParaRPr lang="lv-LV" b="1" dirty="0" smtClean="0"/>
          </a:p>
          <a:p>
            <a:pPr>
              <a:buNone/>
            </a:pPr>
            <a:r>
              <a:rPr lang="lv-LV" dirty="0" smtClean="0"/>
              <a:t>   </a:t>
            </a:r>
            <a:r>
              <a:rPr lang="lv-LV" dirty="0" smtClean="0"/>
              <a:t>Atsaukti pirms apstiprināšanas – 3 </a:t>
            </a:r>
          </a:p>
          <a:p>
            <a:pPr>
              <a:buNone/>
            </a:pPr>
            <a:r>
              <a:rPr lang="lv-LV" dirty="0" smtClean="0"/>
              <a:t>(</a:t>
            </a:r>
            <a:r>
              <a:rPr lang="lv-LV" dirty="0" smtClean="0"/>
              <a:t>2. – </a:t>
            </a:r>
            <a:r>
              <a:rPr lang="lv-LV" dirty="0" smtClean="0"/>
              <a:t>1, 3. – 2)</a:t>
            </a:r>
            <a:endParaRPr lang="lv-LV" dirty="0" smtClean="0"/>
          </a:p>
          <a:p>
            <a:pPr>
              <a:buNone/>
            </a:pPr>
            <a:endParaRPr lang="lv-LV" dirty="0" smtClean="0"/>
          </a:p>
          <a:p>
            <a:pPr>
              <a:buNone/>
            </a:pPr>
            <a:r>
              <a:rPr lang="lv-LV" dirty="0" smtClean="0"/>
              <a:t>		</a:t>
            </a:r>
            <a:endParaRPr lang="lv-LV" dirty="0"/>
          </a:p>
        </p:txBody>
      </p:sp>
      <p:pic>
        <p:nvPicPr>
          <p:cNvPr id="8194" name="Picture 2"/>
          <p:cNvPicPr>
            <a:picLocks noChangeAspect="1" noChangeArrowheads="1"/>
          </p:cNvPicPr>
          <p:nvPr/>
        </p:nvPicPr>
        <p:blipFill>
          <a:blip r:embed="rId2" cstate="print"/>
          <a:srcRect/>
          <a:stretch>
            <a:fillRect/>
          </a:stretch>
        </p:blipFill>
        <p:spPr bwMode="auto">
          <a:xfrm>
            <a:off x="449943" y="2133599"/>
            <a:ext cx="4706256" cy="3137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87" y="365125"/>
            <a:ext cx="10943770" cy="1325563"/>
          </a:xfrm>
        </p:spPr>
        <p:txBody>
          <a:bodyPr/>
          <a:lstStyle/>
          <a:p>
            <a:pPr algn="ctr"/>
            <a:r>
              <a:rPr lang="lv-LV" sz="3200" b="1" dirty="0" smtClean="0"/>
              <a:t>LEADER projektu konkursa </a:t>
            </a:r>
            <a:r>
              <a:rPr lang="lv-LV" sz="3200" b="1" dirty="0" smtClean="0"/>
              <a:t/>
            </a:r>
            <a:br>
              <a:rPr lang="lv-LV" sz="3200" b="1" dirty="0" smtClean="0"/>
            </a:br>
            <a:r>
              <a:rPr lang="lv-LV" sz="3200" b="1" dirty="0" smtClean="0"/>
              <a:t>1., 2. un 3. kārtas </a:t>
            </a:r>
            <a:r>
              <a:rPr lang="lv-LV" sz="3200" b="1" dirty="0" smtClean="0"/>
              <a:t>rezultāti (III)</a:t>
            </a:r>
            <a:endParaRPr lang="lv-LV" sz="3200" b="1" dirty="0"/>
          </a:p>
        </p:txBody>
      </p:sp>
      <p:sp>
        <p:nvSpPr>
          <p:cNvPr id="3" name="Content Placeholder 2"/>
          <p:cNvSpPr>
            <a:spLocks noGrp="1"/>
          </p:cNvSpPr>
          <p:nvPr>
            <p:ph idx="1"/>
          </p:nvPr>
        </p:nvSpPr>
        <p:spPr>
          <a:xfrm>
            <a:off x="493486" y="1738538"/>
            <a:ext cx="11019971" cy="4763861"/>
          </a:xfrm>
        </p:spPr>
        <p:txBody>
          <a:bodyPr/>
          <a:lstStyle/>
          <a:p>
            <a:r>
              <a:rPr lang="lv-LV" b="1" u="sng" dirty="0" smtClean="0"/>
              <a:t>Apstiprināto</a:t>
            </a:r>
            <a:r>
              <a:rPr lang="lv-LV" dirty="0" smtClean="0"/>
              <a:t> pieteikumu skaits – </a:t>
            </a:r>
            <a:r>
              <a:rPr lang="lv-LV" dirty="0" smtClean="0"/>
              <a:t>74</a:t>
            </a:r>
            <a:endParaRPr lang="lv-LV" dirty="0" smtClean="0"/>
          </a:p>
          <a:p>
            <a:pPr>
              <a:buNone/>
            </a:pPr>
            <a:r>
              <a:rPr lang="lv-LV" dirty="0" smtClean="0"/>
              <a:t>M1 Atbalsta sniegšana vietējās ekonomikas attīstībai – </a:t>
            </a:r>
            <a:r>
              <a:rPr lang="lv-LV" dirty="0" smtClean="0"/>
              <a:t>36, no tiem </a:t>
            </a:r>
            <a:r>
              <a:rPr lang="lv-LV" dirty="0" smtClean="0"/>
              <a:t>	</a:t>
            </a:r>
          </a:p>
          <a:p>
            <a:pPr>
              <a:buNone/>
            </a:pPr>
            <a:r>
              <a:rPr lang="lv-LV" dirty="0" smtClean="0"/>
              <a:t>s</a:t>
            </a:r>
            <a:r>
              <a:rPr lang="lv-LV" dirty="0" smtClean="0"/>
              <a:t>aistības </a:t>
            </a:r>
            <a:r>
              <a:rPr lang="lv-LV" dirty="0" smtClean="0"/>
              <a:t>pārtrauktas – </a:t>
            </a:r>
            <a:r>
              <a:rPr lang="lv-LV" dirty="0" smtClean="0"/>
              <a:t>8</a:t>
            </a:r>
            <a:endParaRPr lang="lv-LV" dirty="0" smtClean="0"/>
          </a:p>
          <a:p>
            <a:pPr>
              <a:buNone/>
            </a:pPr>
            <a:r>
              <a:rPr lang="lv-LV" dirty="0" smtClean="0"/>
              <a:t>		</a:t>
            </a:r>
          </a:p>
          <a:p>
            <a:pPr>
              <a:buNone/>
            </a:pPr>
            <a:r>
              <a:rPr lang="lv-LV" dirty="0" smtClean="0"/>
              <a:t>M2 Kvalitatīvas dzīves vides veidošana – </a:t>
            </a:r>
            <a:r>
              <a:rPr lang="lv-LV" dirty="0" smtClean="0"/>
              <a:t>38 </a:t>
            </a:r>
            <a:r>
              <a:rPr lang="lv-LV" dirty="0" smtClean="0"/>
              <a:t>			</a:t>
            </a:r>
          </a:p>
          <a:p>
            <a:pPr>
              <a:buNone/>
            </a:pPr>
            <a:r>
              <a:rPr lang="lv-LV" dirty="0" smtClean="0"/>
              <a:t>Rīcība 2.1. – </a:t>
            </a:r>
            <a:r>
              <a:rPr lang="lv-LV" dirty="0" smtClean="0"/>
              <a:t>10</a:t>
            </a:r>
            <a:r>
              <a:rPr lang="lv-LV" dirty="0" smtClean="0"/>
              <a:t> </a:t>
            </a:r>
            <a:r>
              <a:rPr lang="lv-LV" dirty="0" smtClean="0"/>
              <a:t>(saistības pārtrauktas – </a:t>
            </a:r>
            <a:r>
              <a:rPr lang="lv-LV" dirty="0" smtClean="0"/>
              <a:t>2)</a:t>
            </a:r>
            <a:endParaRPr lang="lv-LV" dirty="0" smtClean="0"/>
          </a:p>
          <a:p>
            <a:pPr>
              <a:buNone/>
            </a:pPr>
            <a:r>
              <a:rPr lang="lv-LV" dirty="0" smtClean="0"/>
              <a:t>Rīcība 2.2. –  </a:t>
            </a:r>
            <a:r>
              <a:rPr lang="lv-LV" dirty="0" smtClean="0"/>
              <a:t>15</a:t>
            </a:r>
            <a:endParaRPr lang="lv-LV" dirty="0" smtClean="0"/>
          </a:p>
          <a:p>
            <a:pPr>
              <a:buNone/>
            </a:pPr>
            <a:r>
              <a:rPr lang="lv-LV" dirty="0" smtClean="0"/>
              <a:t>Rīcība 2.3. – 13 </a:t>
            </a:r>
            <a:endParaRPr lang="lv-LV" dirty="0"/>
          </a:p>
        </p:txBody>
      </p:sp>
      <p:pic>
        <p:nvPicPr>
          <p:cNvPr id="9218" name="Picture 2"/>
          <p:cNvPicPr>
            <a:picLocks noChangeAspect="1" noChangeArrowheads="1"/>
          </p:cNvPicPr>
          <p:nvPr/>
        </p:nvPicPr>
        <p:blipFill>
          <a:blip r:embed="rId2" cstate="print"/>
          <a:srcRect/>
          <a:stretch>
            <a:fillRect/>
          </a:stretch>
        </p:blipFill>
        <p:spPr bwMode="auto">
          <a:xfrm>
            <a:off x="6971015" y="2989943"/>
            <a:ext cx="4818743" cy="3614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lv-LV" sz="3200" b="1" dirty="0" smtClean="0"/>
              <a:t>Apstiprinātie un īstenotie projekti (pēc īstenošanas teritorijas) līdz 2019. gada februārim</a:t>
            </a:r>
            <a:endParaRPr lang="lv-LV" sz="3200" dirty="0"/>
          </a:p>
        </p:txBody>
      </p:sp>
      <p:sp>
        <p:nvSpPr>
          <p:cNvPr id="5" name="Content Placeholder 4"/>
          <p:cNvSpPr>
            <a:spLocks noGrp="1"/>
          </p:cNvSpPr>
          <p:nvPr>
            <p:ph sz="half" idx="1"/>
          </p:nvPr>
        </p:nvSpPr>
        <p:spPr/>
        <p:txBody>
          <a:bodyPr/>
          <a:lstStyle/>
          <a:p>
            <a:r>
              <a:rPr lang="lv-LV" dirty="0" smtClean="0"/>
              <a:t>Valka – </a:t>
            </a:r>
            <a:r>
              <a:rPr lang="lv-LV" dirty="0" smtClean="0"/>
              <a:t>12</a:t>
            </a:r>
            <a:endParaRPr lang="lv-LV" dirty="0" smtClean="0"/>
          </a:p>
          <a:p>
            <a:r>
              <a:rPr lang="lv-LV" dirty="0" smtClean="0"/>
              <a:t>Strenči – </a:t>
            </a:r>
            <a:r>
              <a:rPr lang="lv-LV" dirty="0" smtClean="0"/>
              <a:t>8</a:t>
            </a:r>
            <a:endParaRPr lang="lv-LV" dirty="0" smtClean="0"/>
          </a:p>
          <a:p>
            <a:r>
              <a:rPr lang="lv-LV" dirty="0" smtClean="0"/>
              <a:t>Kauguru pagasts – </a:t>
            </a:r>
            <a:r>
              <a:rPr lang="lv-LV" dirty="0" smtClean="0"/>
              <a:t>7</a:t>
            </a:r>
            <a:endParaRPr lang="lv-LV" dirty="0" smtClean="0"/>
          </a:p>
          <a:p>
            <a:r>
              <a:rPr lang="lv-LV" dirty="0" smtClean="0"/>
              <a:t>Valkas pagasts – </a:t>
            </a:r>
            <a:r>
              <a:rPr lang="lv-LV" dirty="0" smtClean="0"/>
              <a:t>7</a:t>
            </a:r>
          </a:p>
          <a:p>
            <a:r>
              <a:rPr lang="lv-LV" dirty="0" smtClean="0"/>
              <a:t>Vijciema pagasts – 6</a:t>
            </a:r>
          </a:p>
          <a:p>
            <a:r>
              <a:rPr lang="lv-LV" dirty="0" smtClean="0"/>
              <a:t>Ērģemes pagasts – 5</a:t>
            </a:r>
          </a:p>
          <a:p>
            <a:r>
              <a:rPr lang="lv-LV" dirty="0" smtClean="0"/>
              <a:t>Trikātas </a:t>
            </a:r>
            <a:r>
              <a:rPr lang="lv-LV" dirty="0" smtClean="0"/>
              <a:t>pagasts – </a:t>
            </a:r>
            <a:r>
              <a:rPr lang="lv-LV" dirty="0" smtClean="0"/>
              <a:t>3</a:t>
            </a:r>
            <a:endParaRPr lang="lv-LV" dirty="0" smtClean="0"/>
          </a:p>
          <a:p>
            <a:r>
              <a:rPr lang="lv-LV" dirty="0" smtClean="0"/>
              <a:t>Gaujienas </a:t>
            </a:r>
            <a:r>
              <a:rPr lang="lv-LV" dirty="0" smtClean="0"/>
              <a:t>pagasts – </a:t>
            </a:r>
            <a:r>
              <a:rPr lang="lv-LV" dirty="0" smtClean="0"/>
              <a:t>3</a:t>
            </a:r>
            <a:endParaRPr lang="lv-LV" dirty="0" smtClean="0"/>
          </a:p>
          <a:p>
            <a:r>
              <a:rPr lang="lv-LV" dirty="0" smtClean="0"/>
              <a:t>Grundzāles pagasts – 3</a:t>
            </a:r>
          </a:p>
          <a:p>
            <a:endParaRPr lang="lv-LV" dirty="0" smtClean="0"/>
          </a:p>
          <a:p>
            <a:pPr>
              <a:buNone/>
            </a:pPr>
            <a:endParaRPr lang="lv-LV" dirty="0"/>
          </a:p>
        </p:txBody>
      </p:sp>
      <p:sp>
        <p:nvSpPr>
          <p:cNvPr id="6" name="Content Placeholder 5"/>
          <p:cNvSpPr>
            <a:spLocks noGrp="1"/>
          </p:cNvSpPr>
          <p:nvPr>
            <p:ph sz="half" idx="2"/>
          </p:nvPr>
        </p:nvSpPr>
        <p:spPr>
          <a:xfrm>
            <a:off x="6172200" y="1825625"/>
            <a:ext cx="5181600" cy="4720318"/>
          </a:xfrm>
        </p:spPr>
        <p:txBody>
          <a:bodyPr/>
          <a:lstStyle/>
          <a:p>
            <a:r>
              <a:rPr lang="lv-LV" dirty="0" smtClean="0"/>
              <a:t>Jērcēnu pagasts – 3</a:t>
            </a:r>
          </a:p>
          <a:p>
            <a:r>
              <a:rPr lang="lv-LV" dirty="0" smtClean="0"/>
              <a:t>Ēveles </a:t>
            </a:r>
            <a:r>
              <a:rPr lang="lv-LV" dirty="0" smtClean="0"/>
              <a:t>pagasts – 2 </a:t>
            </a:r>
          </a:p>
          <a:p>
            <a:r>
              <a:rPr lang="lv-LV" dirty="0" smtClean="0"/>
              <a:t>Zvārtavas </a:t>
            </a:r>
            <a:r>
              <a:rPr lang="lv-LV" dirty="0" smtClean="0"/>
              <a:t>pagasts – 1</a:t>
            </a:r>
          </a:p>
          <a:p>
            <a:r>
              <a:rPr lang="lv-LV" dirty="0" smtClean="0"/>
              <a:t>Brenguļu pagasts – 1</a:t>
            </a:r>
          </a:p>
          <a:p>
            <a:r>
              <a:rPr lang="lv-LV" dirty="0" smtClean="0"/>
              <a:t>Plāņu pagasts – 1</a:t>
            </a:r>
          </a:p>
          <a:p>
            <a:r>
              <a:rPr lang="lv-LV" dirty="0" smtClean="0"/>
              <a:t>Seda – </a:t>
            </a:r>
            <a:r>
              <a:rPr lang="lv-LV" dirty="0" smtClean="0"/>
              <a:t>1</a:t>
            </a:r>
            <a:endParaRPr lang="lv-LV" dirty="0" smtClean="0"/>
          </a:p>
          <a:p>
            <a:r>
              <a:rPr lang="lv-LV" dirty="0" smtClean="0"/>
              <a:t>Virešu pagasts – </a:t>
            </a:r>
            <a:r>
              <a:rPr lang="lv-LV" dirty="0" smtClean="0"/>
              <a:t>1</a:t>
            </a:r>
            <a:endParaRPr lang="lv-LV" dirty="0" smtClean="0"/>
          </a:p>
          <a:p>
            <a:pPr>
              <a:buNone/>
            </a:pPr>
            <a:r>
              <a:rPr lang="lv-LV" b="1" dirty="0" smtClean="0"/>
              <a:t>Sākta uzraudzība </a:t>
            </a:r>
            <a:r>
              <a:rPr lang="lv-LV" b="1" dirty="0" smtClean="0"/>
              <a:t>– 5</a:t>
            </a:r>
            <a:r>
              <a:rPr lang="lv-LV" b="1" dirty="0" smtClean="0"/>
              <a:t>6</a:t>
            </a:r>
            <a:r>
              <a:rPr lang="lv-LV" b="1" dirty="0" smtClean="0"/>
              <a:t>  </a:t>
            </a:r>
          </a:p>
          <a:p>
            <a:pPr>
              <a:buNone/>
            </a:pPr>
            <a:r>
              <a:rPr lang="lv-LV" b="1" dirty="0" smtClean="0"/>
              <a:t>Tiek īstenoti – 8 </a:t>
            </a:r>
            <a:endParaRPr lang="lv-LV" b="1" dirty="0" smtClean="0"/>
          </a:p>
          <a:p>
            <a:pPr>
              <a:buNone/>
            </a:pPr>
            <a:endParaRPr lang="lv-LV"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09172" y="582840"/>
            <a:ext cx="10515600" cy="1325563"/>
          </a:xfrm>
        </p:spPr>
        <p:txBody>
          <a:bodyPr/>
          <a:lstStyle/>
          <a:p>
            <a:pPr algn="ctr"/>
            <a:r>
              <a:rPr lang="lv-LV" sz="3600" b="1" dirty="0" smtClean="0"/>
              <a:t>Informācija pieejama</a:t>
            </a:r>
          </a:p>
        </p:txBody>
      </p:sp>
      <p:sp>
        <p:nvSpPr>
          <p:cNvPr id="21507" name="Content Placeholder 2"/>
          <p:cNvSpPr>
            <a:spLocks noGrp="1"/>
          </p:cNvSpPr>
          <p:nvPr>
            <p:ph idx="1"/>
          </p:nvPr>
        </p:nvSpPr>
        <p:spPr>
          <a:xfrm>
            <a:off x="736600" y="2061482"/>
            <a:ext cx="10515600" cy="3767138"/>
          </a:xfrm>
        </p:spPr>
        <p:txBody>
          <a:bodyPr/>
          <a:lstStyle/>
          <a:p>
            <a:r>
              <a:rPr lang="lv-LV" sz="3200" dirty="0" smtClean="0"/>
              <a:t>Lauku atbalsta dienesta mājas lapā </a:t>
            </a:r>
            <a:r>
              <a:rPr lang="lv-LV" sz="3200" dirty="0" err="1" smtClean="0">
                <a:hlinkClick r:id="rId2"/>
              </a:rPr>
              <a:t>www.lad.gov.lv</a:t>
            </a:r>
            <a:endParaRPr lang="lv-LV" sz="3200" dirty="0" smtClean="0"/>
          </a:p>
          <a:p>
            <a:r>
              <a:rPr lang="lv-LV" sz="3200" dirty="0" smtClean="0"/>
              <a:t>Lauku partnerības ZIEMEĻGAUJA mājas lapā </a:t>
            </a:r>
            <a:r>
              <a:rPr lang="lv-LV" sz="3200" dirty="0" err="1" smtClean="0">
                <a:hlinkClick r:id="rId3"/>
              </a:rPr>
              <a:t>www.zgauja.lv</a:t>
            </a:r>
            <a:endParaRPr lang="lv-LV" sz="3200" dirty="0" smtClean="0"/>
          </a:p>
          <a:p>
            <a:r>
              <a:rPr lang="lv-LV" sz="3200" dirty="0" smtClean="0"/>
              <a:t>Personīgi sazinoties ar administratīvo vadītāju –                              Dagnija Ūdre, tālrunis 29219477, 29163859; </a:t>
            </a:r>
          </a:p>
          <a:p>
            <a:pPr>
              <a:buNone/>
            </a:pPr>
            <a:r>
              <a:rPr lang="lv-LV" sz="3200" dirty="0" smtClean="0"/>
              <a:t>   e-pasts: </a:t>
            </a:r>
            <a:r>
              <a:rPr lang="lv-LV" sz="3200" dirty="0" err="1" smtClean="0">
                <a:hlinkClick r:id="rId4"/>
              </a:rPr>
              <a:t>ziemelgauja@gmail.com</a:t>
            </a:r>
            <a:r>
              <a:rPr lang="lv-LV" sz="3200" dirty="0" smtClean="0"/>
              <a:t> </a:t>
            </a:r>
            <a:endParaRPr lang="lv-LV" sz="3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3"/>
          <p:cNvPicPr>
            <a:picLocks noChangeAspect="1" noChangeArrowheads="1"/>
          </p:cNvPicPr>
          <p:nvPr/>
        </p:nvPicPr>
        <p:blipFill>
          <a:blip r:embed="rId2" cstate="print"/>
          <a:srcRect/>
          <a:stretch>
            <a:fillRect/>
          </a:stretch>
        </p:blipFill>
        <p:spPr bwMode="auto">
          <a:xfrm>
            <a:off x="-241299" y="0"/>
            <a:ext cx="12433300" cy="6676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838200" y="365125"/>
            <a:ext cx="10515600" cy="912813"/>
          </a:xfrm>
        </p:spPr>
        <p:txBody>
          <a:bodyPr/>
          <a:lstStyle/>
          <a:p>
            <a:pPr algn="ctr"/>
            <a:r>
              <a:rPr lang="lv-LV" sz="3200" b="1" dirty="0" smtClean="0"/>
              <a:t>Informācija par biedrību un teritoriju</a:t>
            </a:r>
          </a:p>
        </p:txBody>
      </p:sp>
      <p:sp>
        <p:nvSpPr>
          <p:cNvPr id="3075" name="Content Placeholder 4"/>
          <p:cNvSpPr>
            <a:spLocks noGrp="1"/>
          </p:cNvSpPr>
          <p:nvPr>
            <p:ph idx="1"/>
          </p:nvPr>
        </p:nvSpPr>
        <p:spPr>
          <a:xfrm>
            <a:off x="838200" y="1204913"/>
            <a:ext cx="10515600" cy="4972050"/>
          </a:xfrm>
        </p:spPr>
        <p:txBody>
          <a:bodyPr/>
          <a:lstStyle/>
          <a:p>
            <a:r>
              <a:rPr lang="lv-LV" dirty="0" smtClean="0"/>
              <a:t>Biedrība dibināta 2006.gada 20.septembrī</a:t>
            </a:r>
          </a:p>
          <a:p>
            <a:r>
              <a:rPr lang="lv-LV" dirty="0" smtClean="0"/>
              <a:t>Teritorija: Beverīnas un Strenču novadi, Apes novada Gaujienas un Virešu pagasti, Burtnieku novada Ēveles pagasts, Smiltenes novada Grundzāles pagasts, Valkas novada Zvārtavas, Vijciema, Valkas un Ērģemes pagasti un Valkas pilsēta</a:t>
            </a:r>
          </a:p>
          <a:p>
            <a:r>
              <a:rPr lang="lv-LV" dirty="0" smtClean="0"/>
              <a:t>Iedzīvotāju skaits 2014.gadā – 19 197, 01.01.2017. - 18 354  </a:t>
            </a:r>
          </a:p>
          <a:p>
            <a:r>
              <a:rPr lang="lv-LV" dirty="0" smtClean="0"/>
              <a:t>Vienojošais elements – Gaujas upe</a:t>
            </a:r>
          </a:p>
          <a:p>
            <a:r>
              <a:rPr lang="lv-LV" dirty="0" smtClean="0"/>
              <a:t>Svarīgākās uzņēmējdarbības nozares: lauksaimniecība, mežizstrāde, kokapstrāde</a:t>
            </a:r>
          </a:p>
          <a:p>
            <a:r>
              <a:rPr lang="lv-LV" dirty="0" smtClean="0"/>
              <a:t>Biedri: 6 pašvaldības, 18 NVO, 12 individuālie biedri, 11 uzņēmumi</a:t>
            </a:r>
          </a:p>
          <a:p>
            <a:endParaRPr lang="lv-LV" dirty="0" smtClean="0"/>
          </a:p>
          <a:p>
            <a:endParaRPr lang="lv-LV" dirty="0" smtClean="0"/>
          </a:p>
          <a:p>
            <a:endParaRPr lang="lv-LV"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t>Stratēģijas vīzija</a:t>
            </a:r>
            <a:endParaRPr lang="lv-LV" b="1" dirty="0"/>
          </a:p>
        </p:txBody>
      </p:sp>
      <p:sp>
        <p:nvSpPr>
          <p:cNvPr id="3" name="Content Placeholder 2"/>
          <p:cNvSpPr>
            <a:spLocks noGrp="1"/>
          </p:cNvSpPr>
          <p:nvPr>
            <p:ph idx="1"/>
          </p:nvPr>
        </p:nvSpPr>
        <p:spPr>
          <a:xfrm>
            <a:off x="852715" y="1988456"/>
            <a:ext cx="10515600" cy="3520849"/>
          </a:xfrm>
        </p:spPr>
        <p:txBody>
          <a:bodyPr/>
          <a:lstStyle/>
          <a:p>
            <a:pPr algn="ctr">
              <a:buNone/>
            </a:pPr>
            <a:r>
              <a:rPr lang="lv-LV" sz="3600" dirty="0" smtClean="0"/>
              <a:t>   Lauku partnerības ZIEMEĻGAUJA teritorijā iedzīvotājiem ir nodrošinātas iespējas dzīvot sakārtotā lauku vidē, kur attīstās uzņēmējdarbība, tiek saglabātas dabas un kultūrvēsturiskās vērtības un kur ikviens var radoši un aktīvi darboties atbilstoši savām interesēm un iesaistīties vietējās kopienas dzīvē.</a:t>
            </a:r>
            <a:endParaRPr lang="lv-LV"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Virsraksts 1"/>
          <p:cNvSpPr>
            <a:spLocks noGrp="1"/>
          </p:cNvSpPr>
          <p:nvPr>
            <p:ph type="title"/>
          </p:nvPr>
        </p:nvSpPr>
        <p:spPr>
          <a:xfrm>
            <a:off x="838200" y="365125"/>
            <a:ext cx="10515600" cy="766763"/>
          </a:xfrm>
        </p:spPr>
        <p:txBody>
          <a:bodyPr/>
          <a:lstStyle/>
          <a:p>
            <a:pPr algn="ctr" eaLnBrk="1" hangingPunct="1"/>
            <a:r>
              <a:rPr lang="lv-LV" altLang="lv-LV" sz="2800" b="1" smtClean="0"/>
              <a:t>SVVA stratēģijas intervence</a:t>
            </a:r>
          </a:p>
        </p:txBody>
      </p:sp>
      <p:graphicFrame>
        <p:nvGraphicFramePr>
          <p:cNvPr id="2" name="Content Placeholder 1"/>
          <p:cNvGraphicFramePr>
            <a:graphicFrameLocks noGrp="1"/>
          </p:cNvGraphicFramePr>
          <p:nvPr>
            <p:ph idx="1"/>
          </p:nvPr>
        </p:nvGraphicFramePr>
        <p:xfrm>
          <a:off x="276225" y="1044575"/>
          <a:ext cx="11596914" cy="6051797"/>
        </p:xfrm>
        <a:graphic>
          <a:graphicData uri="http://schemas.openxmlformats.org/drawingml/2006/table">
            <a:tbl>
              <a:tblPr firstRow="1" bandRow="1">
                <a:tableStyleId>{5C22544A-7EE6-4342-B048-85BDC9FD1C3A}</a:tableStyleId>
              </a:tblPr>
              <a:tblGrid>
                <a:gridCol w="3865638"/>
                <a:gridCol w="3865638"/>
                <a:gridCol w="3865638"/>
              </a:tblGrid>
              <a:tr h="943394">
                <a:tc>
                  <a:txBody>
                    <a:bodyPr/>
                    <a:lstStyle/>
                    <a:p>
                      <a:pPr algn="ctr"/>
                      <a:r>
                        <a:rPr lang="lv-LV" sz="2400" dirty="0" smtClean="0"/>
                        <a:t>Vajadzības un potenciāls</a:t>
                      </a:r>
                      <a:endParaRPr lang="lv-LV" sz="2400" dirty="0"/>
                    </a:p>
                  </a:txBody>
                  <a:tcPr marT="45731" marB="45731"/>
                </a:tc>
                <a:tc>
                  <a:txBody>
                    <a:bodyPr/>
                    <a:lstStyle/>
                    <a:p>
                      <a:pPr algn="ctr"/>
                      <a:r>
                        <a:rPr lang="lv-LV" sz="2400" dirty="0" smtClean="0"/>
                        <a:t>Stratēģiskais</a:t>
                      </a:r>
                      <a:r>
                        <a:rPr lang="lv-LV" sz="2400" baseline="0" dirty="0" smtClean="0"/>
                        <a:t> mērķis</a:t>
                      </a:r>
                      <a:endParaRPr lang="lv-LV" sz="2400" dirty="0"/>
                    </a:p>
                  </a:txBody>
                  <a:tcPr marT="45731" marB="45731"/>
                </a:tc>
                <a:tc>
                  <a:txBody>
                    <a:bodyPr/>
                    <a:lstStyle/>
                    <a:p>
                      <a:pPr algn="ctr"/>
                      <a:r>
                        <a:rPr lang="lv-LV" sz="2400" dirty="0" smtClean="0"/>
                        <a:t>Rīcības</a:t>
                      </a:r>
                      <a:endParaRPr lang="lv-LV" sz="2400" dirty="0"/>
                    </a:p>
                  </a:txBody>
                  <a:tcPr marT="45731" marB="45731"/>
                </a:tc>
              </a:tr>
              <a:tr h="1320485">
                <a:tc rowSpan="3">
                  <a:txBody>
                    <a:bodyPr/>
                    <a:lstStyle/>
                    <a:p>
                      <a:r>
                        <a:rPr lang="lv-LV" sz="2000" u="sng" dirty="0" smtClean="0"/>
                        <a:t>Vajadzības:</a:t>
                      </a:r>
                    </a:p>
                    <a:p>
                      <a:r>
                        <a:rPr lang="lv-LV" sz="2000" u="none" dirty="0" smtClean="0"/>
                        <a:t>-atbalstīt jaunu produktu un pakalpojumu veidošanu, esošo attīstību,</a:t>
                      </a:r>
                    </a:p>
                    <a:p>
                      <a:r>
                        <a:rPr lang="lv-LV" sz="2000" u="none" dirty="0" smtClean="0"/>
                        <a:t>-atbalstīt un popularizēt VRG teritorijas tūrisma piedāvājumu,</a:t>
                      </a:r>
                    </a:p>
                    <a:p>
                      <a:r>
                        <a:rPr lang="lv-LV" sz="2000" u="none" dirty="0" smtClean="0"/>
                        <a:t>-atbalstīt amatniekus un mājražotājus,</a:t>
                      </a:r>
                    </a:p>
                    <a:p>
                      <a:r>
                        <a:rPr lang="lv-LV" sz="2000" u="none" dirty="0" smtClean="0"/>
                        <a:t>-atbalstīt uzņēmēju  sadarbību</a:t>
                      </a:r>
                    </a:p>
                    <a:p>
                      <a:r>
                        <a:rPr lang="lv-LV" sz="2000" u="sng" dirty="0" smtClean="0"/>
                        <a:t>Potenciāls:</a:t>
                      </a:r>
                    </a:p>
                    <a:p>
                      <a:r>
                        <a:rPr lang="lv-LV" sz="2000" u="none" dirty="0" smtClean="0"/>
                        <a:t>-bagāti</a:t>
                      </a:r>
                      <a:r>
                        <a:rPr lang="lv-LV" sz="2000" u="none" baseline="0" dirty="0" smtClean="0"/>
                        <a:t> dabas resursi,</a:t>
                      </a:r>
                    </a:p>
                    <a:p>
                      <a:r>
                        <a:rPr lang="lv-LV" sz="2000" u="none" baseline="0" dirty="0" smtClean="0"/>
                        <a:t>-vietējo iedzīvotāju zināšanas un prasmes</a:t>
                      </a:r>
                      <a:endParaRPr lang="lv-LV" sz="2000" u="none" dirty="0"/>
                    </a:p>
                  </a:txBody>
                  <a:tcPr marT="45731" marB="45731"/>
                </a:tc>
                <a:tc>
                  <a:txBody>
                    <a:bodyPr/>
                    <a:lstStyle/>
                    <a:p>
                      <a:r>
                        <a:rPr lang="lv-LV" sz="2800" kern="1200" dirty="0" smtClean="0">
                          <a:solidFill>
                            <a:schemeClr val="dk1"/>
                          </a:solidFill>
                          <a:latin typeface="+mn-lt"/>
                          <a:ea typeface="+mn-ea"/>
                          <a:cs typeface="+mn-cs"/>
                        </a:rPr>
                        <a:t>M1 Atbalsta sniegšana vietējās ekonomikas attīstībai</a:t>
                      </a:r>
                      <a:endParaRPr lang="lv-LV" sz="2800" dirty="0"/>
                    </a:p>
                  </a:txBody>
                  <a:tcPr marT="45731" marB="45731"/>
                </a:tc>
                <a:tc>
                  <a:txBody>
                    <a:bodyPr/>
                    <a:lstStyle/>
                    <a:p>
                      <a:r>
                        <a:rPr lang="lv-LV" sz="2800" kern="1200" dirty="0" smtClean="0">
                          <a:solidFill>
                            <a:schemeClr val="dk1"/>
                          </a:solidFill>
                          <a:latin typeface="+mn-lt"/>
                          <a:ea typeface="+mn-ea"/>
                          <a:cs typeface="+mn-cs"/>
                        </a:rPr>
                        <a:t>1.1 Jaunu produktu </a:t>
                      </a:r>
                      <a:r>
                        <a:rPr lang="lv-LV" sz="2800" kern="1200" dirty="0" smtClean="0">
                          <a:solidFill>
                            <a:schemeClr val="dk1"/>
                          </a:solidFill>
                          <a:latin typeface="+mn-lt"/>
                          <a:ea typeface="+mn-ea"/>
                          <a:cs typeface="+mn-cs"/>
                        </a:rPr>
                        <a:t> un pakalpojumu radīšana, esošo attīstīšana un realizācija tirgū</a:t>
                      </a:r>
                      <a:endParaRPr lang="lv-LV" sz="2800" dirty="0"/>
                    </a:p>
                  </a:txBody>
                  <a:tcPr marT="45731" marB="45731"/>
                </a:tc>
              </a:tr>
              <a:tr h="1320485">
                <a:tc vMerge="1">
                  <a:txBody>
                    <a:bodyPr/>
                    <a:lstStyle/>
                    <a:p>
                      <a:endParaRPr lang="lv-LV" sz="1800" dirty="0"/>
                    </a:p>
                  </a:txBody>
                  <a:tcPr marT="45731" marB="45731"/>
                </a:tc>
                <a:tc>
                  <a:txBody>
                    <a:bodyPr/>
                    <a:lstStyle/>
                    <a:p>
                      <a:endParaRPr lang="lv-LV" sz="1800" dirty="0"/>
                    </a:p>
                  </a:txBody>
                  <a:tcPr marT="45731" marB="45731"/>
                </a:tc>
                <a:tc>
                  <a:txBody>
                    <a:bodyPr/>
                    <a:lstStyle/>
                    <a:p>
                      <a:endParaRPr lang="lv-LV" sz="2800" dirty="0"/>
                    </a:p>
                  </a:txBody>
                  <a:tcPr marT="45731" marB="45731"/>
                </a:tc>
              </a:tr>
              <a:tr h="1989576">
                <a:tc vMerge="1">
                  <a:txBody>
                    <a:bodyPr/>
                    <a:lstStyle/>
                    <a:p>
                      <a:endParaRPr lang="lv-LV" sz="1800" dirty="0"/>
                    </a:p>
                  </a:txBody>
                  <a:tcPr marT="45731" marB="45731"/>
                </a:tc>
                <a:tc>
                  <a:txBody>
                    <a:bodyPr/>
                    <a:lstStyle/>
                    <a:p>
                      <a:endParaRPr lang="lv-LV" sz="1800" dirty="0"/>
                    </a:p>
                  </a:txBody>
                  <a:tcPr marT="45731" marB="45731"/>
                </a:tc>
                <a:tc>
                  <a:txBody>
                    <a:bodyPr/>
                    <a:lstStyle/>
                    <a:p>
                      <a:endParaRPr lang="lv-LV" sz="2800" dirty="0"/>
                    </a:p>
                  </a:txBody>
                  <a:tcPr marT="45731" marB="45731"/>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Virsraksts 1"/>
          <p:cNvSpPr>
            <a:spLocks noGrp="1"/>
          </p:cNvSpPr>
          <p:nvPr>
            <p:ph type="title"/>
          </p:nvPr>
        </p:nvSpPr>
        <p:spPr>
          <a:xfrm>
            <a:off x="838200" y="365125"/>
            <a:ext cx="10515600" cy="766763"/>
          </a:xfrm>
        </p:spPr>
        <p:txBody>
          <a:bodyPr/>
          <a:lstStyle/>
          <a:p>
            <a:pPr algn="ctr" eaLnBrk="1" hangingPunct="1"/>
            <a:r>
              <a:rPr lang="lv-LV" altLang="lv-LV" sz="2800" b="1" smtClean="0"/>
              <a:t>SVVA stratēģijas intervence</a:t>
            </a:r>
          </a:p>
        </p:txBody>
      </p:sp>
      <p:graphicFrame>
        <p:nvGraphicFramePr>
          <p:cNvPr id="2" name="Content Placeholder 1"/>
          <p:cNvGraphicFramePr>
            <a:graphicFrameLocks noGrp="1"/>
          </p:cNvGraphicFramePr>
          <p:nvPr>
            <p:ph idx="1"/>
          </p:nvPr>
        </p:nvGraphicFramePr>
        <p:xfrm>
          <a:off x="276225" y="1044575"/>
          <a:ext cx="11596914" cy="5663186"/>
        </p:xfrm>
        <a:graphic>
          <a:graphicData uri="http://schemas.openxmlformats.org/drawingml/2006/table">
            <a:tbl>
              <a:tblPr firstRow="1" bandRow="1">
                <a:tableStyleId>{5C22544A-7EE6-4342-B048-85BDC9FD1C3A}</a:tableStyleId>
              </a:tblPr>
              <a:tblGrid>
                <a:gridCol w="3865638"/>
                <a:gridCol w="3865638"/>
                <a:gridCol w="3865638"/>
              </a:tblGrid>
              <a:tr h="700195">
                <a:tc>
                  <a:txBody>
                    <a:bodyPr/>
                    <a:lstStyle/>
                    <a:p>
                      <a:pPr algn="ctr"/>
                      <a:r>
                        <a:rPr lang="lv-LV" sz="2400" dirty="0" smtClean="0"/>
                        <a:t>Vajadzības un potenciāls</a:t>
                      </a:r>
                      <a:endParaRPr lang="lv-LV" sz="2400" dirty="0"/>
                    </a:p>
                  </a:txBody>
                  <a:tcPr marT="45731" marB="45731"/>
                </a:tc>
                <a:tc>
                  <a:txBody>
                    <a:bodyPr/>
                    <a:lstStyle/>
                    <a:p>
                      <a:pPr algn="ctr"/>
                      <a:r>
                        <a:rPr lang="lv-LV" sz="2400" dirty="0" smtClean="0"/>
                        <a:t>Stratēģiskais</a:t>
                      </a:r>
                      <a:r>
                        <a:rPr lang="lv-LV" sz="2400" baseline="0" dirty="0" smtClean="0"/>
                        <a:t> mērķis</a:t>
                      </a:r>
                      <a:endParaRPr lang="lv-LV" sz="2400" dirty="0"/>
                    </a:p>
                  </a:txBody>
                  <a:tcPr marT="45731" marB="45731"/>
                </a:tc>
                <a:tc>
                  <a:txBody>
                    <a:bodyPr/>
                    <a:lstStyle/>
                    <a:p>
                      <a:pPr algn="ctr"/>
                      <a:r>
                        <a:rPr lang="lv-LV" sz="2400" dirty="0" smtClean="0"/>
                        <a:t>Rīcības</a:t>
                      </a:r>
                      <a:endParaRPr lang="lv-LV" sz="2400" dirty="0"/>
                    </a:p>
                  </a:txBody>
                  <a:tcPr marT="45731" marB="45731"/>
                </a:tc>
              </a:tr>
              <a:tr h="826220">
                <a:tc rowSpan="3">
                  <a:txBody>
                    <a:bodyPr/>
                    <a:lstStyle/>
                    <a:p>
                      <a:r>
                        <a:rPr lang="lv-LV" sz="2800" u="sng" dirty="0" smtClean="0"/>
                        <a:t>Vajadzības:</a:t>
                      </a:r>
                    </a:p>
                    <a:p>
                      <a:r>
                        <a:rPr lang="lv-LV" sz="2800" u="none" dirty="0" smtClean="0"/>
                        <a:t>-veicināt</a:t>
                      </a:r>
                      <a:r>
                        <a:rPr lang="lv-LV" sz="2800" u="none" baseline="0" dirty="0" smtClean="0"/>
                        <a:t> dažādas sabiedriskas aktivitātes,</a:t>
                      </a:r>
                    </a:p>
                    <a:p>
                      <a:r>
                        <a:rPr lang="lv-LV" sz="2800" u="none" baseline="0" dirty="0" smtClean="0"/>
                        <a:t>-uzlabot infrastruktūru brīvā laika pavadīšanai,</a:t>
                      </a:r>
                    </a:p>
                    <a:p>
                      <a:r>
                        <a:rPr lang="lv-LV" sz="2800" u="none" baseline="0" dirty="0" smtClean="0"/>
                        <a:t>-sakārtot un labiekārtot sabiedriskus objektus</a:t>
                      </a:r>
                    </a:p>
                    <a:p>
                      <a:r>
                        <a:rPr lang="lv-LV" sz="2800" u="sng" baseline="0" dirty="0" smtClean="0"/>
                        <a:t>Potenciāls</a:t>
                      </a:r>
                      <a:r>
                        <a:rPr lang="lv-LV" sz="2800" u="none" baseline="0" dirty="0" smtClean="0"/>
                        <a:t> – aktīvi un radoši vietējie cilvēki, NVO</a:t>
                      </a:r>
                      <a:endParaRPr lang="lv-LV" sz="2800" u="sng" dirty="0"/>
                    </a:p>
                  </a:txBody>
                  <a:tcPr marT="45731" marB="45731"/>
                </a:tc>
                <a:tc>
                  <a:txBody>
                    <a:bodyPr/>
                    <a:lstStyle/>
                    <a:p>
                      <a:r>
                        <a:rPr lang="lv-LV" sz="2800" kern="1200" dirty="0" smtClean="0">
                          <a:solidFill>
                            <a:schemeClr val="dk1"/>
                          </a:solidFill>
                          <a:latin typeface="+mn-lt"/>
                          <a:ea typeface="+mn-ea"/>
                          <a:cs typeface="+mn-cs"/>
                        </a:rPr>
                        <a:t>M2 Kvalitatīvas dzīves vides veidošana</a:t>
                      </a:r>
                      <a:endParaRPr lang="lv-LV" sz="2800" dirty="0"/>
                    </a:p>
                  </a:txBody>
                  <a:tcPr marT="45731" marB="45731"/>
                </a:tc>
                <a:tc>
                  <a:txBody>
                    <a:bodyPr/>
                    <a:lstStyle/>
                    <a:p>
                      <a:r>
                        <a:rPr lang="lv-LV" sz="2800" kern="1200" dirty="0" smtClean="0">
                          <a:solidFill>
                            <a:schemeClr val="dk1"/>
                          </a:solidFill>
                          <a:latin typeface="+mn-lt"/>
                          <a:ea typeface="+mn-ea"/>
                          <a:cs typeface="+mn-cs"/>
                        </a:rPr>
                        <a:t>2.1 Vides sakārtošana</a:t>
                      </a:r>
                      <a:endParaRPr lang="lv-LV" sz="2800" dirty="0"/>
                    </a:p>
                  </a:txBody>
                  <a:tcPr marT="45731" marB="45731"/>
                </a:tc>
              </a:tr>
              <a:tr h="567937">
                <a:tc vMerge="1">
                  <a:txBody>
                    <a:bodyPr/>
                    <a:lstStyle/>
                    <a:p>
                      <a:endParaRPr lang="lv-LV" sz="1800" dirty="0"/>
                    </a:p>
                  </a:txBody>
                  <a:tcPr marT="45731" marB="45731"/>
                </a:tc>
                <a:tc>
                  <a:txBody>
                    <a:bodyPr/>
                    <a:lstStyle/>
                    <a:p>
                      <a:endParaRPr lang="lv-LV" sz="1800"/>
                    </a:p>
                  </a:txBody>
                  <a:tcPr marT="45731" marB="45731"/>
                </a:tc>
                <a:tc>
                  <a:txBody>
                    <a:bodyPr/>
                    <a:lstStyle/>
                    <a:p>
                      <a:r>
                        <a:rPr lang="lv-LV" sz="2800" kern="1200" dirty="0" smtClean="0">
                          <a:solidFill>
                            <a:schemeClr val="dk1"/>
                          </a:solidFill>
                          <a:latin typeface="+mn-lt"/>
                          <a:ea typeface="+mn-ea"/>
                          <a:cs typeface="+mn-cs"/>
                        </a:rPr>
                        <a:t>2.2 Saturīga brīvā laika pavadīšana</a:t>
                      </a:r>
                      <a:endParaRPr lang="lv-LV" sz="2800" dirty="0"/>
                    </a:p>
                  </a:txBody>
                  <a:tcPr marT="45731" marB="45731"/>
                </a:tc>
              </a:tr>
              <a:tr h="3073187">
                <a:tc vMerge="1">
                  <a:txBody>
                    <a:bodyPr/>
                    <a:lstStyle/>
                    <a:p>
                      <a:endParaRPr lang="lv-LV" sz="1800" dirty="0"/>
                    </a:p>
                  </a:txBody>
                  <a:tcPr marT="45731" marB="45731"/>
                </a:tc>
                <a:tc>
                  <a:txBody>
                    <a:bodyPr/>
                    <a:lstStyle/>
                    <a:p>
                      <a:endParaRPr lang="lv-LV" sz="1800" dirty="0"/>
                    </a:p>
                  </a:txBody>
                  <a:tcPr marT="45731" marB="45731"/>
                </a:tc>
                <a:tc>
                  <a:txBody>
                    <a:bodyPr/>
                    <a:lstStyle/>
                    <a:p>
                      <a:r>
                        <a:rPr lang="lv-LV" sz="2800" kern="1200" dirty="0" smtClean="0">
                          <a:solidFill>
                            <a:schemeClr val="dk1"/>
                          </a:solidFill>
                          <a:latin typeface="+mn-lt"/>
                          <a:ea typeface="+mn-ea"/>
                          <a:cs typeface="+mn-cs"/>
                        </a:rPr>
                        <a:t>2.3 Kultūras un tradīciju kopšana</a:t>
                      </a:r>
                      <a:endParaRPr lang="lv-LV" sz="2800" dirty="0"/>
                    </a:p>
                  </a:txBody>
                  <a:tcPr marT="45731" marB="45731"/>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lv-LV" sz="3600" b="1" dirty="0" smtClean="0"/>
              <a:t>Rīcība 1.1. </a:t>
            </a:r>
            <a:br>
              <a:rPr lang="lv-LV" sz="3600" b="1" dirty="0" smtClean="0"/>
            </a:br>
            <a:r>
              <a:rPr lang="lv-LV" sz="3600" b="1" dirty="0" smtClean="0"/>
              <a:t>Jaunu produktu </a:t>
            </a:r>
            <a:r>
              <a:rPr lang="lv-LV" sz="3600" b="1" dirty="0" smtClean="0"/>
              <a:t>un pakalpojumu radīšana, esošo attīstīšana un realizācija tirgū</a:t>
            </a:r>
            <a:endParaRPr lang="lv-LV" sz="3600" dirty="0" smtClean="0"/>
          </a:p>
        </p:txBody>
      </p:sp>
      <p:sp>
        <p:nvSpPr>
          <p:cNvPr id="7171" name="Content Placeholder 2"/>
          <p:cNvSpPr>
            <a:spLocks noGrp="1"/>
          </p:cNvSpPr>
          <p:nvPr>
            <p:ph idx="1"/>
          </p:nvPr>
        </p:nvSpPr>
        <p:spPr>
          <a:xfrm>
            <a:off x="780144" y="1901371"/>
            <a:ext cx="10515600" cy="4484914"/>
          </a:xfrm>
        </p:spPr>
        <p:txBody>
          <a:bodyPr/>
          <a:lstStyle/>
          <a:p>
            <a:r>
              <a:rPr lang="lv-LV" sz="2400" dirty="0" smtClean="0"/>
              <a:t>Dažāda veida lauksaimniecības produktu pārstrāde un produkcijas iepakošana; </a:t>
            </a:r>
          </a:p>
          <a:p>
            <a:r>
              <a:rPr lang="lv-LV" sz="2400" dirty="0" smtClean="0"/>
              <a:t>Kvalitatīvu darba apstākļu radīšana uzņēmumos; </a:t>
            </a:r>
          </a:p>
          <a:p>
            <a:r>
              <a:rPr lang="lv-LV" sz="2400" dirty="0" smtClean="0"/>
              <a:t>Jaunu ražotņu veidošana un esošo ražotņu </a:t>
            </a:r>
            <a:r>
              <a:rPr lang="lv-LV" sz="2400" dirty="0" smtClean="0"/>
              <a:t>attīstība</a:t>
            </a:r>
            <a:r>
              <a:rPr lang="lv-LV" sz="2400" dirty="0" smtClean="0"/>
              <a:t>; </a:t>
            </a:r>
            <a:endParaRPr lang="lv-LV" sz="2400" dirty="0" smtClean="0"/>
          </a:p>
          <a:p>
            <a:r>
              <a:rPr lang="lv-LV" sz="2400" dirty="0" smtClean="0"/>
              <a:t>Jaunu pakalpojumu veidošana un esošo attīstība;</a:t>
            </a:r>
            <a:endParaRPr lang="lv-LV" sz="2400" dirty="0" smtClean="0"/>
          </a:p>
          <a:p>
            <a:r>
              <a:rPr lang="lv-LV" sz="2400" dirty="0" smtClean="0"/>
              <a:t>Sadarbība starp ražotājiem, </a:t>
            </a:r>
            <a:r>
              <a:rPr lang="lv-LV" sz="2400" dirty="0" smtClean="0"/>
              <a:t>pakalpojumu sniedzējiem, kooperācijas iniciatīvu attīstība</a:t>
            </a:r>
            <a:r>
              <a:rPr lang="lv-LV" sz="2400" dirty="0" smtClean="0"/>
              <a:t>; </a:t>
            </a:r>
          </a:p>
          <a:p>
            <a:r>
              <a:rPr lang="lv-LV" sz="2400" dirty="0" smtClean="0"/>
              <a:t>Dažāda veida mācības darbinieku produktivitātes </a:t>
            </a:r>
            <a:r>
              <a:rPr lang="lv-LV" sz="2400" dirty="0" smtClean="0"/>
              <a:t>pilnveidošanai </a:t>
            </a:r>
            <a:r>
              <a:rPr lang="lv-LV" sz="2400" dirty="0" smtClean="0"/>
              <a:t>un jaunu prasmju </a:t>
            </a:r>
            <a:r>
              <a:rPr lang="lv-LV" sz="2400" dirty="0" smtClean="0"/>
              <a:t>apgūšanai;</a:t>
            </a:r>
          </a:p>
          <a:p>
            <a:r>
              <a:rPr lang="lv-LV" sz="2400" dirty="0" smtClean="0"/>
              <a:t>Tirdzniecības vietu izveidošana, aprīkošana, labiekārtošana;</a:t>
            </a:r>
          </a:p>
          <a:p>
            <a:r>
              <a:rPr lang="lv-LV" sz="2400" dirty="0" smtClean="0"/>
              <a:t>Vietējo produktu atpazīstamības veicināšana.</a:t>
            </a:r>
            <a:endParaRPr lang="lv-LV" sz="2400" dirty="0" smtClean="0"/>
          </a:p>
          <a:p>
            <a:pPr>
              <a:buNone/>
            </a:pPr>
            <a:endParaRPr lang="lv-LV"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lv-LV" sz="3600" b="1" dirty="0" smtClean="0"/>
              <a:t>Rīcība 2.1. </a:t>
            </a:r>
            <a:br>
              <a:rPr lang="lv-LV" sz="3600" b="1" dirty="0" smtClean="0"/>
            </a:br>
            <a:r>
              <a:rPr lang="lv-LV" sz="3600" b="1" dirty="0" smtClean="0"/>
              <a:t>Vides sakārtošana</a:t>
            </a:r>
            <a:endParaRPr lang="lv-LV" sz="3600" dirty="0" smtClean="0"/>
          </a:p>
        </p:txBody>
      </p:sp>
      <p:sp>
        <p:nvSpPr>
          <p:cNvPr id="9219" name="Content Placeholder 2"/>
          <p:cNvSpPr>
            <a:spLocks noGrp="1"/>
          </p:cNvSpPr>
          <p:nvPr>
            <p:ph idx="1"/>
          </p:nvPr>
        </p:nvSpPr>
        <p:spPr>
          <a:xfrm>
            <a:off x="823686" y="1564368"/>
            <a:ext cx="10515600" cy="4351338"/>
          </a:xfrm>
        </p:spPr>
        <p:txBody>
          <a:bodyPr/>
          <a:lstStyle/>
          <a:p>
            <a:r>
              <a:rPr lang="lv-LV" dirty="0" smtClean="0"/>
              <a:t>Dabas un kultūrvēsturisku objektu, sabiedrisku vietu sakārtošana un pieejamības uzlabošana, tai skaitā, vides pielāgošana cilvēkiem ar kustību traucējumiem; </a:t>
            </a:r>
          </a:p>
          <a:p>
            <a:r>
              <a:rPr lang="lv-LV" dirty="0" smtClean="0"/>
              <a:t>Kultūrvēsturisko ēku vai to arhitektonisko elementu atjaunošana;</a:t>
            </a:r>
          </a:p>
          <a:p>
            <a:r>
              <a:rPr lang="lv-LV" dirty="0" smtClean="0"/>
              <a:t>Vienotu informatīvo norāžu un stendu </a:t>
            </a:r>
          </a:p>
          <a:p>
            <a:pPr>
              <a:buNone/>
            </a:pPr>
            <a:r>
              <a:rPr lang="lv-LV" dirty="0" smtClean="0"/>
              <a:t>   uzstādīšana par tūrisma objektiem, dabas </a:t>
            </a:r>
          </a:p>
          <a:p>
            <a:pPr>
              <a:buNone/>
            </a:pPr>
            <a:r>
              <a:rPr lang="lv-LV" dirty="0" smtClean="0"/>
              <a:t>   un kultūrvēstures vērtībām, sabiedriskajām </a:t>
            </a:r>
          </a:p>
          <a:p>
            <a:pPr>
              <a:buNone/>
            </a:pPr>
            <a:r>
              <a:rPr lang="lv-LV" dirty="0" smtClean="0"/>
              <a:t>   vietām.</a:t>
            </a:r>
          </a:p>
          <a:p>
            <a:pPr>
              <a:buNone/>
            </a:pPr>
            <a:endParaRPr lang="lv-LV" b="1" dirty="0" smtClean="0"/>
          </a:p>
          <a:p>
            <a:endParaRPr lang="lv-LV" dirty="0" smtClean="0"/>
          </a:p>
        </p:txBody>
      </p:sp>
      <p:pic>
        <p:nvPicPr>
          <p:cNvPr id="7" name="Picture 2"/>
          <p:cNvPicPr>
            <a:picLocks noChangeAspect="1" noChangeArrowheads="1"/>
          </p:cNvPicPr>
          <p:nvPr/>
        </p:nvPicPr>
        <p:blipFill>
          <a:blip r:embed="rId2" cstate="print"/>
          <a:srcRect/>
          <a:stretch>
            <a:fillRect/>
          </a:stretch>
        </p:blipFill>
        <p:spPr bwMode="auto">
          <a:xfrm>
            <a:off x="7503886" y="3541485"/>
            <a:ext cx="4218950" cy="28157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336096"/>
            <a:ext cx="10515600" cy="1158875"/>
          </a:xfrm>
        </p:spPr>
        <p:txBody>
          <a:bodyPr/>
          <a:lstStyle/>
          <a:p>
            <a:pPr algn="ctr"/>
            <a:r>
              <a:rPr lang="lv-LV" sz="3600" b="1" dirty="0" smtClean="0"/>
              <a:t>Rīcība 2.2. </a:t>
            </a:r>
            <a:br>
              <a:rPr lang="lv-LV" sz="3600" b="1" dirty="0" smtClean="0"/>
            </a:br>
            <a:r>
              <a:rPr lang="lv-LV" sz="3600" b="1" dirty="0" smtClean="0"/>
              <a:t>Saturīga brīvā laika pavadīšana</a:t>
            </a:r>
            <a:endParaRPr lang="lv-LV" sz="3600" dirty="0" smtClean="0"/>
          </a:p>
        </p:txBody>
      </p:sp>
      <p:sp>
        <p:nvSpPr>
          <p:cNvPr id="9219" name="Content Placeholder 2"/>
          <p:cNvSpPr>
            <a:spLocks noGrp="1"/>
          </p:cNvSpPr>
          <p:nvPr>
            <p:ph idx="1"/>
          </p:nvPr>
        </p:nvSpPr>
        <p:spPr>
          <a:xfrm>
            <a:off x="896257" y="1665968"/>
            <a:ext cx="10515600" cy="4351338"/>
          </a:xfrm>
        </p:spPr>
        <p:txBody>
          <a:bodyPr/>
          <a:lstStyle/>
          <a:p>
            <a:r>
              <a:rPr lang="lv-LV" dirty="0" smtClean="0"/>
              <a:t>Telpu un vietu iekārtošana un aprīkošana ar inventāru brīvā laika nodarbībām; </a:t>
            </a:r>
          </a:p>
          <a:p>
            <a:r>
              <a:rPr lang="lv-LV" dirty="0" smtClean="0"/>
              <a:t>Rotaļu laukumu izveide/labiekārtošana/papildināšana; </a:t>
            </a:r>
          </a:p>
          <a:p>
            <a:r>
              <a:rPr lang="lv-LV" dirty="0" smtClean="0"/>
              <a:t>Inventāra iegāde dažādiem sporta veidiem;</a:t>
            </a:r>
          </a:p>
          <a:p>
            <a:r>
              <a:rPr lang="lv-LV" dirty="0" smtClean="0"/>
              <a:t>Sporta zāļu/telpu/laukumu/trašu ierīkošana/labiekārtošana; </a:t>
            </a:r>
          </a:p>
          <a:p>
            <a:r>
              <a:rPr lang="lv-LV" dirty="0" smtClean="0"/>
              <a:t>Dažāda veida mācību un izglītojošu vasaras nometņu organizēšana.</a:t>
            </a:r>
          </a:p>
          <a:p>
            <a:endParaRPr lang="lv-LV" dirty="0" smtClean="0"/>
          </a:p>
        </p:txBody>
      </p:sp>
      <p:pic>
        <p:nvPicPr>
          <p:cNvPr id="5122" name="Picture 2"/>
          <p:cNvPicPr>
            <a:picLocks noChangeAspect="1" noChangeArrowheads="1"/>
          </p:cNvPicPr>
          <p:nvPr/>
        </p:nvPicPr>
        <p:blipFill>
          <a:blip r:embed="rId2" cstate="print"/>
          <a:srcRect/>
          <a:stretch>
            <a:fillRect/>
          </a:stretch>
        </p:blipFill>
        <p:spPr bwMode="auto">
          <a:xfrm>
            <a:off x="740228" y="4644572"/>
            <a:ext cx="3018969" cy="201264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397827" y="4612845"/>
            <a:ext cx="3512459" cy="2045116"/>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8577942" y="4586514"/>
            <a:ext cx="2738362" cy="20537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2528</TotalTime>
  <Words>891</Words>
  <Application>Microsoft Office PowerPoint</Application>
  <PresentationFormat>Custom</PresentationFormat>
  <Paragraphs>179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dizains</vt:lpstr>
      <vt:lpstr>  SABIEDRĪBAS VIRZĪTA VIETĒJĀS ATTĪSTĪBAS STRATĒĢIJA 2014. – 2020. gada plānošanas periodam (ar grozījumiem Nr.2)</vt:lpstr>
      <vt:lpstr>Slide 2</vt:lpstr>
      <vt:lpstr>Informācija par biedrību un teritoriju</vt:lpstr>
      <vt:lpstr>Stratēģijas vīzija</vt:lpstr>
      <vt:lpstr>SVVA stratēģijas intervence</vt:lpstr>
      <vt:lpstr>SVVA stratēģijas intervence</vt:lpstr>
      <vt:lpstr>Rīcība 1.1.  Jaunu produktu un pakalpojumu radīšana, esošo attīstīšana un realizācija tirgū</vt:lpstr>
      <vt:lpstr>Rīcība 2.1.  Vides sakārtošana</vt:lpstr>
      <vt:lpstr>Rīcība 2.2.  Saturīga brīvā laika pavadīšana</vt:lpstr>
      <vt:lpstr>Rīcība 2.3.  Kultūras un tradīciju kopšana</vt:lpstr>
      <vt:lpstr>Rezultātu rādītāji (I)</vt:lpstr>
      <vt:lpstr>Rezultātu rādītāji (II)</vt:lpstr>
      <vt:lpstr>Projektu vērtēšanas kritēriji</vt:lpstr>
      <vt:lpstr>Pieejamais publiskais finansējums 4. kārtā</vt:lpstr>
      <vt:lpstr>LEADER projektu konkursa  1., 2. un 3. kārtas rezultāti (I)</vt:lpstr>
      <vt:lpstr>LEADER projektu konkursa  1., 2. un 3. kārtas rezultāti (II)</vt:lpstr>
      <vt:lpstr>LEADER projektu konkursa  1., 2. un 3. kārtas rezultāti (III)</vt:lpstr>
      <vt:lpstr>Apstiprinātie un īstenotie projekti (pēc īstenošanas teritorijas) līdz 2019. gada februārim</vt:lpstr>
      <vt:lpstr>Informācija pieejama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SVVA stratēģijas nosaukums</dc:title>
  <dc:creator>Andra Karlsone</dc:creator>
  <cp:lastModifiedBy>User</cp:lastModifiedBy>
  <cp:revision>192</cp:revision>
  <dcterms:created xsi:type="dcterms:W3CDTF">2015-12-15T11:36:55Z</dcterms:created>
  <dcterms:modified xsi:type="dcterms:W3CDTF">2019-02-20T17:35:58Z</dcterms:modified>
</cp:coreProperties>
</file>