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287" r:id="rId4"/>
    <p:sldId id="288" r:id="rId5"/>
    <p:sldId id="289" r:id="rId6"/>
    <p:sldId id="290" r:id="rId7"/>
    <p:sldId id="291" r:id="rId8"/>
    <p:sldId id="292" r:id="rId9"/>
    <p:sldId id="293" r:id="rId10"/>
    <p:sldId id="276" r:id="rId11"/>
    <p:sldId id="294" r:id="rId12"/>
    <p:sldId id="295" r:id="rId13"/>
    <p:sldId id="327" r:id="rId14"/>
    <p:sldId id="296" r:id="rId15"/>
    <p:sldId id="297" r:id="rId16"/>
    <p:sldId id="321" r:id="rId17"/>
    <p:sldId id="320" r:id="rId18"/>
    <p:sldId id="298" r:id="rId19"/>
    <p:sldId id="299" r:id="rId20"/>
    <p:sldId id="300" r:id="rId21"/>
    <p:sldId id="301" r:id="rId22"/>
    <p:sldId id="302" r:id="rId23"/>
    <p:sldId id="303" r:id="rId24"/>
    <p:sldId id="304" r:id="rId25"/>
    <p:sldId id="305" r:id="rId26"/>
    <p:sldId id="322" r:id="rId27"/>
    <p:sldId id="325" r:id="rId28"/>
    <p:sldId id="306" r:id="rId29"/>
    <p:sldId id="308" r:id="rId30"/>
    <p:sldId id="309" r:id="rId31"/>
    <p:sldId id="310" r:id="rId32"/>
    <p:sldId id="311" r:id="rId33"/>
    <p:sldId id="312" r:id="rId34"/>
    <p:sldId id="323" r:id="rId35"/>
    <p:sldId id="324" r:id="rId36"/>
    <p:sldId id="313" r:id="rId37"/>
    <p:sldId id="314" r:id="rId38"/>
    <p:sldId id="326" r:id="rId39"/>
    <p:sldId id="315" r:id="rId40"/>
    <p:sldId id="316" r:id="rId41"/>
    <p:sldId id="317" r:id="rId42"/>
    <p:sldId id="318" r:id="rId43"/>
    <p:sldId id="319" r:id="rId44"/>
    <p:sldId id="279" r:id="rId45"/>
  </p:sldIdLst>
  <p:sldSz cx="12192000" cy="6858000"/>
  <p:notesSz cx="6858000" cy="9144000"/>
  <p:defaultTextStyle>
    <a:defPPr>
      <a:defRPr lang="lv-LV"/>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4" autoAdjust="0"/>
    <p:restoredTop sz="94660"/>
  </p:normalViewPr>
  <p:slideViewPr>
    <p:cSldViewPr snapToGrid="0">
      <p:cViewPr>
        <p:scale>
          <a:sx n="66" d="100"/>
          <a:sy n="66" d="100"/>
        </p:scale>
        <p:origin x="-1050" y="-282"/>
      </p:cViewPr>
      <p:guideLst>
        <p:guide orient="horz" pos="2160"/>
        <p:guide pos="3840"/>
      </p:guideLst>
    </p:cSldViewPr>
  </p:slideViewPr>
  <p:notesTextViewPr>
    <p:cViewPr>
      <p:scale>
        <a:sx n="1" d="1"/>
        <a:sy n="1" d="1"/>
      </p:scale>
      <p:origin x="0" y="0"/>
    </p:cViewPr>
  </p:notesTextViewPr>
  <p:sorterViewPr>
    <p:cViewPr>
      <p:scale>
        <a:sx n="66" d="100"/>
        <a:sy n="66" d="100"/>
      </p:scale>
      <p:origin x="0" y="177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smtClean="0"/>
              <a:t>Rediģēt šablona virsraksta stilu</a:t>
            </a:r>
            <a:endParaRPr lang="lv-LV"/>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lvl1pPr>
              <a:defRPr/>
            </a:lvl1pPr>
          </a:lstStyle>
          <a:p>
            <a:pPr>
              <a:defRPr/>
            </a:pPr>
            <a:fld id="{7E22C5D8-65E4-45CA-9971-9A9419EAD9E7}" type="datetimeFigureOut">
              <a:rPr lang="lv-LV"/>
              <a:pPr>
                <a:defRPr/>
              </a:pPr>
              <a:t>2019.02.20.</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73D5D42F-6007-4945-B13F-B35F2A140909}"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lvl1pPr>
              <a:defRPr/>
            </a:lvl1pPr>
          </a:lstStyle>
          <a:p>
            <a:pPr>
              <a:defRPr/>
            </a:pPr>
            <a:fld id="{DC85467D-4842-4B99-9681-089DD5A0C2EF}" type="datetimeFigureOut">
              <a:rPr lang="lv-LV"/>
              <a:pPr>
                <a:defRPr/>
              </a:pPr>
              <a:t>2019.02.20.</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F6D9286D-160A-4BFA-B913-C4EFE97D6CBC}"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lvl1pPr>
              <a:defRPr/>
            </a:lvl1pPr>
          </a:lstStyle>
          <a:p>
            <a:pPr>
              <a:defRPr/>
            </a:pPr>
            <a:fld id="{E9530314-B0C0-436A-A2E2-33450335CA2B}" type="datetimeFigureOut">
              <a:rPr lang="lv-LV"/>
              <a:pPr>
                <a:defRPr/>
              </a:pPr>
              <a:t>2019.02.20.</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FAE6EBEB-40F0-4BA8-83C9-9A9DBD59E558}"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lvl1pPr>
              <a:defRPr/>
            </a:lvl1pPr>
          </a:lstStyle>
          <a:p>
            <a:pPr>
              <a:defRPr/>
            </a:pPr>
            <a:fld id="{2C631725-3E11-47BC-8AE4-79591F07CF4F}" type="datetimeFigureOut">
              <a:rPr lang="lv-LV"/>
              <a:pPr>
                <a:defRPr/>
              </a:pPr>
              <a:t>2019.02.20.</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58EE419A-4649-46D0-A212-0E35CBE00AF1}"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smtClean="0"/>
              <a:t>Rediģēt šablona virsraksta stilu</a:t>
            </a:r>
            <a:endParaRPr lang="lv-LV"/>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lvl1pPr>
              <a:defRPr/>
            </a:lvl1pPr>
          </a:lstStyle>
          <a:p>
            <a:pPr>
              <a:defRPr/>
            </a:pPr>
            <a:fld id="{B2952344-BDB9-45EE-A19F-564F3C33CF91}" type="datetimeFigureOut">
              <a:rPr lang="lv-LV"/>
              <a:pPr>
                <a:defRPr/>
              </a:pPr>
              <a:t>2019.02.20.</a:t>
            </a:fld>
            <a:endParaRPr lang="lv-LV"/>
          </a:p>
        </p:txBody>
      </p:sp>
      <p:sp>
        <p:nvSpPr>
          <p:cNvPr id="5" name="Kājenes vietturis 4"/>
          <p:cNvSpPr>
            <a:spLocks noGrp="1"/>
          </p:cNvSpPr>
          <p:nvPr>
            <p:ph type="ftr" sz="quarter" idx="11"/>
          </p:nvPr>
        </p:nvSpPr>
        <p:spPr/>
        <p:txBody>
          <a:bodyPr/>
          <a:lstStyle>
            <a:lvl1pPr>
              <a:defRPr/>
            </a:lvl1pPr>
          </a:lstStyle>
          <a:p>
            <a:pPr>
              <a:defRPr/>
            </a:pPr>
            <a:endParaRPr lang="lv-LV"/>
          </a:p>
        </p:txBody>
      </p:sp>
      <p:sp>
        <p:nvSpPr>
          <p:cNvPr id="6" name="Slaida numura vietturis 5"/>
          <p:cNvSpPr>
            <a:spLocks noGrp="1"/>
          </p:cNvSpPr>
          <p:nvPr>
            <p:ph type="sldNum" sz="quarter" idx="12"/>
          </p:nvPr>
        </p:nvSpPr>
        <p:spPr/>
        <p:txBody>
          <a:bodyPr/>
          <a:lstStyle>
            <a:lvl1pPr>
              <a:defRPr/>
            </a:lvl1pPr>
          </a:lstStyle>
          <a:p>
            <a:pPr>
              <a:defRPr/>
            </a:pPr>
            <a:fld id="{5811741A-4922-47A3-AD6B-A275684DA9C6}"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838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6172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3"/>
          <p:cNvSpPr>
            <a:spLocks noGrp="1"/>
          </p:cNvSpPr>
          <p:nvPr>
            <p:ph type="dt" sz="half" idx="10"/>
          </p:nvPr>
        </p:nvSpPr>
        <p:spPr/>
        <p:txBody>
          <a:bodyPr/>
          <a:lstStyle>
            <a:lvl1pPr>
              <a:defRPr/>
            </a:lvl1pPr>
          </a:lstStyle>
          <a:p>
            <a:pPr>
              <a:defRPr/>
            </a:pPr>
            <a:fld id="{EABA32ED-8C55-4E66-9173-6CA94EDF5B92}" type="datetimeFigureOut">
              <a:rPr lang="lv-LV"/>
              <a:pPr>
                <a:defRPr/>
              </a:pPr>
              <a:t>2019.02.20.</a:t>
            </a:fld>
            <a:endParaRPr lang="lv-LV"/>
          </a:p>
        </p:txBody>
      </p:sp>
      <p:sp>
        <p:nvSpPr>
          <p:cNvPr id="6" name="Kājenes vietturis 4"/>
          <p:cNvSpPr>
            <a:spLocks noGrp="1"/>
          </p:cNvSpPr>
          <p:nvPr>
            <p:ph type="ftr" sz="quarter" idx="11"/>
          </p:nvPr>
        </p:nvSpPr>
        <p:spPr/>
        <p:txBody>
          <a:bodyPr/>
          <a:lstStyle>
            <a:lvl1pPr>
              <a:defRPr/>
            </a:lvl1pPr>
          </a:lstStyle>
          <a:p>
            <a:pPr>
              <a:defRPr/>
            </a:pPr>
            <a:endParaRPr lang="lv-LV"/>
          </a:p>
        </p:txBody>
      </p:sp>
      <p:sp>
        <p:nvSpPr>
          <p:cNvPr id="7" name="Slaida numura vietturis 5"/>
          <p:cNvSpPr>
            <a:spLocks noGrp="1"/>
          </p:cNvSpPr>
          <p:nvPr>
            <p:ph type="sldNum" sz="quarter" idx="12"/>
          </p:nvPr>
        </p:nvSpPr>
        <p:spPr/>
        <p:txBody>
          <a:bodyPr/>
          <a:lstStyle>
            <a:lvl1pPr>
              <a:defRPr/>
            </a:lvl1pPr>
          </a:lstStyle>
          <a:p>
            <a:pPr>
              <a:defRPr/>
            </a:pPr>
            <a:fld id="{D2A3A066-ED02-4994-B587-0EB0DB34DEF5}"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3"/>
          <p:cNvSpPr>
            <a:spLocks noGrp="1"/>
          </p:cNvSpPr>
          <p:nvPr>
            <p:ph type="dt" sz="half" idx="10"/>
          </p:nvPr>
        </p:nvSpPr>
        <p:spPr/>
        <p:txBody>
          <a:bodyPr/>
          <a:lstStyle>
            <a:lvl1pPr>
              <a:defRPr/>
            </a:lvl1pPr>
          </a:lstStyle>
          <a:p>
            <a:pPr>
              <a:defRPr/>
            </a:pPr>
            <a:fld id="{1788A43E-9135-460D-AEFC-3074A108CBB0}" type="datetimeFigureOut">
              <a:rPr lang="lv-LV"/>
              <a:pPr>
                <a:defRPr/>
              </a:pPr>
              <a:t>2019.02.20.</a:t>
            </a:fld>
            <a:endParaRPr lang="lv-LV"/>
          </a:p>
        </p:txBody>
      </p:sp>
      <p:sp>
        <p:nvSpPr>
          <p:cNvPr id="8" name="Kājenes vietturis 4"/>
          <p:cNvSpPr>
            <a:spLocks noGrp="1"/>
          </p:cNvSpPr>
          <p:nvPr>
            <p:ph type="ftr" sz="quarter" idx="11"/>
          </p:nvPr>
        </p:nvSpPr>
        <p:spPr/>
        <p:txBody>
          <a:bodyPr/>
          <a:lstStyle>
            <a:lvl1pPr>
              <a:defRPr/>
            </a:lvl1pPr>
          </a:lstStyle>
          <a:p>
            <a:pPr>
              <a:defRPr/>
            </a:pPr>
            <a:endParaRPr lang="lv-LV"/>
          </a:p>
        </p:txBody>
      </p:sp>
      <p:sp>
        <p:nvSpPr>
          <p:cNvPr id="9" name="Slaida numura vietturis 5"/>
          <p:cNvSpPr>
            <a:spLocks noGrp="1"/>
          </p:cNvSpPr>
          <p:nvPr>
            <p:ph type="sldNum" sz="quarter" idx="12"/>
          </p:nvPr>
        </p:nvSpPr>
        <p:spPr/>
        <p:txBody>
          <a:bodyPr/>
          <a:lstStyle>
            <a:lvl1pPr>
              <a:defRPr/>
            </a:lvl1pPr>
          </a:lstStyle>
          <a:p>
            <a:pPr>
              <a:defRPr/>
            </a:pPr>
            <a:fld id="{782BACB6-F74C-45A2-AF4F-8BF0D0536D49}"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3"/>
          <p:cNvSpPr>
            <a:spLocks noGrp="1"/>
          </p:cNvSpPr>
          <p:nvPr>
            <p:ph type="dt" sz="half" idx="10"/>
          </p:nvPr>
        </p:nvSpPr>
        <p:spPr/>
        <p:txBody>
          <a:bodyPr/>
          <a:lstStyle>
            <a:lvl1pPr>
              <a:defRPr/>
            </a:lvl1pPr>
          </a:lstStyle>
          <a:p>
            <a:pPr>
              <a:defRPr/>
            </a:pPr>
            <a:fld id="{68303E2A-D888-4E7F-9FDE-120CC9F46CCB}" type="datetimeFigureOut">
              <a:rPr lang="lv-LV"/>
              <a:pPr>
                <a:defRPr/>
              </a:pPr>
              <a:t>2019.02.20.</a:t>
            </a:fld>
            <a:endParaRPr lang="lv-LV"/>
          </a:p>
        </p:txBody>
      </p:sp>
      <p:sp>
        <p:nvSpPr>
          <p:cNvPr id="4" name="Kājenes vietturis 4"/>
          <p:cNvSpPr>
            <a:spLocks noGrp="1"/>
          </p:cNvSpPr>
          <p:nvPr>
            <p:ph type="ftr" sz="quarter" idx="11"/>
          </p:nvPr>
        </p:nvSpPr>
        <p:spPr/>
        <p:txBody>
          <a:bodyPr/>
          <a:lstStyle>
            <a:lvl1pPr>
              <a:defRPr/>
            </a:lvl1pPr>
          </a:lstStyle>
          <a:p>
            <a:pPr>
              <a:defRPr/>
            </a:pPr>
            <a:endParaRPr lang="lv-LV"/>
          </a:p>
        </p:txBody>
      </p:sp>
      <p:sp>
        <p:nvSpPr>
          <p:cNvPr id="5" name="Slaida numura vietturis 5"/>
          <p:cNvSpPr>
            <a:spLocks noGrp="1"/>
          </p:cNvSpPr>
          <p:nvPr>
            <p:ph type="sldNum" sz="quarter" idx="12"/>
          </p:nvPr>
        </p:nvSpPr>
        <p:spPr/>
        <p:txBody>
          <a:bodyPr/>
          <a:lstStyle>
            <a:lvl1pPr>
              <a:defRPr/>
            </a:lvl1pPr>
          </a:lstStyle>
          <a:p>
            <a:pPr>
              <a:defRPr/>
            </a:pPr>
            <a:fld id="{AD68BB59-0102-4992-AE10-6D6EEEDDEBF8}"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3"/>
          <p:cNvSpPr>
            <a:spLocks noGrp="1"/>
          </p:cNvSpPr>
          <p:nvPr>
            <p:ph type="dt" sz="half" idx="10"/>
          </p:nvPr>
        </p:nvSpPr>
        <p:spPr/>
        <p:txBody>
          <a:bodyPr/>
          <a:lstStyle>
            <a:lvl1pPr>
              <a:defRPr/>
            </a:lvl1pPr>
          </a:lstStyle>
          <a:p>
            <a:pPr>
              <a:defRPr/>
            </a:pPr>
            <a:fld id="{8D9892D5-BAAD-4B8B-9328-810C8C3B1ACD}" type="datetimeFigureOut">
              <a:rPr lang="lv-LV"/>
              <a:pPr>
                <a:defRPr/>
              </a:pPr>
              <a:t>2019.02.20.</a:t>
            </a:fld>
            <a:endParaRPr lang="lv-LV"/>
          </a:p>
        </p:txBody>
      </p:sp>
      <p:sp>
        <p:nvSpPr>
          <p:cNvPr id="3" name="Kājenes vietturis 4"/>
          <p:cNvSpPr>
            <a:spLocks noGrp="1"/>
          </p:cNvSpPr>
          <p:nvPr>
            <p:ph type="ftr" sz="quarter" idx="11"/>
          </p:nvPr>
        </p:nvSpPr>
        <p:spPr/>
        <p:txBody>
          <a:bodyPr/>
          <a:lstStyle>
            <a:lvl1pPr>
              <a:defRPr/>
            </a:lvl1pPr>
          </a:lstStyle>
          <a:p>
            <a:pPr>
              <a:defRPr/>
            </a:pPr>
            <a:endParaRPr lang="lv-LV"/>
          </a:p>
        </p:txBody>
      </p:sp>
      <p:sp>
        <p:nvSpPr>
          <p:cNvPr id="4" name="Slaida numura vietturis 5"/>
          <p:cNvSpPr>
            <a:spLocks noGrp="1"/>
          </p:cNvSpPr>
          <p:nvPr>
            <p:ph type="sldNum" sz="quarter" idx="12"/>
          </p:nvPr>
        </p:nvSpPr>
        <p:spPr/>
        <p:txBody>
          <a:bodyPr/>
          <a:lstStyle>
            <a:lvl1pPr>
              <a:defRPr/>
            </a:lvl1pPr>
          </a:lstStyle>
          <a:p>
            <a:pPr>
              <a:defRPr/>
            </a:pPr>
            <a:fld id="{3574734E-1C81-4576-AFF6-3211702FFB31}"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3"/>
          <p:cNvSpPr>
            <a:spLocks noGrp="1"/>
          </p:cNvSpPr>
          <p:nvPr>
            <p:ph type="dt" sz="half" idx="10"/>
          </p:nvPr>
        </p:nvSpPr>
        <p:spPr/>
        <p:txBody>
          <a:bodyPr/>
          <a:lstStyle>
            <a:lvl1pPr>
              <a:defRPr/>
            </a:lvl1pPr>
          </a:lstStyle>
          <a:p>
            <a:pPr>
              <a:defRPr/>
            </a:pPr>
            <a:fld id="{698B56D6-308C-49AB-B9A0-284E39D58602}" type="datetimeFigureOut">
              <a:rPr lang="lv-LV"/>
              <a:pPr>
                <a:defRPr/>
              </a:pPr>
              <a:t>2019.02.20.</a:t>
            </a:fld>
            <a:endParaRPr lang="lv-LV"/>
          </a:p>
        </p:txBody>
      </p:sp>
      <p:sp>
        <p:nvSpPr>
          <p:cNvPr id="6" name="Kājenes vietturis 4"/>
          <p:cNvSpPr>
            <a:spLocks noGrp="1"/>
          </p:cNvSpPr>
          <p:nvPr>
            <p:ph type="ftr" sz="quarter" idx="11"/>
          </p:nvPr>
        </p:nvSpPr>
        <p:spPr/>
        <p:txBody>
          <a:bodyPr/>
          <a:lstStyle>
            <a:lvl1pPr>
              <a:defRPr/>
            </a:lvl1pPr>
          </a:lstStyle>
          <a:p>
            <a:pPr>
              <a:defRPr/>
            </a:pPr>
            <a:endParaRPr lang="lv-LV"/>
          </a:p>
        </p:txBody>
      </p:sp>
      <p:sp>
        <p:nvSpPr>
          <p:cNvPr id="7" name="Slaida numura vietturis 5"/>
          <p:cNvSpPr>
            <a:spLocks noGrp="1"/>
          </p:cNvSpPr>
          <p:nvPr>
            <p:ph type="sldNum" sz="quarter" idx="12"/>
          </p:nvPr>
        </p:nvSpPr>
        <p:spPr/>
        <p:txBody>
          <a:bodyPr/>
          <a:lstStyle>
            <a:lvl1pPr>
              <a:defRPr/>
            </a:lvl1pPr>
          </a:lstStyle>
          <a:p>
            <a:pPr>
              <a:defRPr/>
            </a:pPr>
            <a:fld id="{23431E9D-93B0-48DA-AEE1-C7419EEFC5BD}"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Attēla vietturis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3"/>
          <p:cNvSpPr>
            <a:spLocks noGrp="1"/>
          </p:cNvSpPr>
          <p:nvPr>
            <p:ph type="dt" sz="half" idx="10"/>
          </p:nvPr>
        </p:nvSpPr>
        <p:spPr/>
        <p:txBody>
          <a:bodyPr/>
          <a:lstStyle>
            <a:lvl1pPr>
              <a:defRPr/>
            </a:lvl1pPr>
          </a:lstStyle>
          <a:p>
            <a:pPr>
              <a:defRPr/>
            </a:pPr>
            <a:fld id="{D7698AC5-3F8F-4D1A-B25D-FDFA23F88D5F}" type="datetimeFigureOut">
              <a:rPr lang="lv-LV"/>
              <a:pPr>
                <a:defRPr/>
              </a:pPr>
              <a:t>2019.02.20.</a:t>
            </a:fld>
            <a:endParaRPr lang="lv-LV"/>
          </a:p>
        </p:txBody>
      </p:sp>
      <p:sp>
        <p:nvSpPr>
          <p:cNvPr id="6" name="Kājenes vietturis 4"/>
          <p:cNvSpPr>
            <a:spLocks noGrp="1"/>
          </p:cNvSpPr>
          <p:nvPr>
            <p:ph type="ftr" sz="quarter" idx="11"/>
          </p:nvPr>
        </p:nvSpPr>
        <p:spPr/>
        <p:txBody>
          <a:bodyPr/>
          <a:lstStyle>
            <a:lvl1pPr>
              <a:defRPr/>
            </a:lvl1pPr>
          </a:lstStyle>
          <a:p>
            <a:pPr>
              <a:defRPr/>
            </a:pPr>
            <a:endParaRPr lang="lv-LV"/>
          </a:p>
        </p:txBody>
      </p:sp>
      <p:sp>
        <p:nvSpPr>
          <p:cNvPr id="7" name="Slaida numura vietturis 5"/>
          <p:cNvSpPr>
            <a:spLocks noGrp="1"/>
          </p:cNvSpPr>
          <p:nvPr>
            <p:ph type="sldNum" sz="quarter" idx="12"/>
          </p:nvPr>
        </p:nvSpPr>
        <p:spPr/>
        <p:txBody>
          <a:bodyPr/>
          <a:lstStyle>
            <a:lvl1pPr>
              <a:defRPr/>
            </a:lvl1pPr>
          </a:lstStyle>
          <a:p>
            <a:pPr>
              <a:defRPr/>
            </a:pPr>
            <a:fld id="{CA904468-8B36-4C4F-818C-4E76CECDB2A1}"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D966"/>
            </a:gs>
            <a:gs pos="50000">
              <a:srgbClr val="C1D8F8"/>
            </a:gs>
            <a:gs pos="100000">
              <a:srgbClr val="E1ECFB"/>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Virsraksta vietturis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v-LV" altLang="lv-LV" smtClean="0"/>
              <a:t>Rediģēt šablona virsraksta stilu</a:t>
            </a:r>
          </a:p>
        </p:txBody>
      </p:sp>
      <p:sp>
        <p:nvSpPr>
          <p:cNvPr id="1027" name="Teksta vietturis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altLang="lv-LV" smtClean="0"/>
              <a:t>Rediģēt šablona teksta stilus</a:t>
            </a:r>
          </a:p>
          <a:p>
            <a:pPr lvl="1"/>
            <a:r>
              <a:rPr lang="lv-LV" altLang="lv-LV" smtClean="0"/>
              <a:t>Otrais līmenis</a:t>
            </a:r>
          </a:p>
          <a:p>
            <a:pPr lvl="2"/>
            <a:r>
              <a:rPr lang="lv-LV" altLang="lv-LV" smtClean="0"/>
              <a:t>Trešais līmenis</a:t>
            </a:r>
          </a:p>
          <a:p>
            <a:pPr lvl="3"/>
            <a:r>
              <a:rPr lang="lv-LV" altLang="lv-LV" smtClean="0"/>
              <a:t>Ceturtais līmenis</a:t>
            </a:r>
          </a:p>
          <a:p>
            <a:pPr lvl="4"/>
            <a:r>
              <a:rPr lang="lv-LV" altLang="lv-LV" smtClean="0"/>
              <a:t>Piektais līmenis</a:t>
            </a:r>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A33BC49-F4CF-4AC2-8AD4-ABB46808997B}" type="datetimeFigureOut">
              <a:rPr lang="lv-LV"/>
              <a:pPr>
                <a:defRPr/>
              </a:pPr>
              <a:t>2019.02.20.</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FC28883-5336-4322-9683-5868EA8872EB}"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eps.lad.gov.lv/logi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zgauja.lv/" TargetMode="External"/><Relationship Id="rId2" Type="http://schemas.openxmlformats.org/officeDocument/2006/relationships/hyperlink" Target="http://www.lad.gov.lv/" TargetMode="External"/><Relationship Id="rId1" Type="http://schemas.openxmlformats.org/officeDocument/2006/relationships/slideLayout" Target="../slideLayouts/slideLayout2.xml"/><Relationship Id="rId4" Type="http://schemas.openxmlformats.org/officeDocument/2006/relationships/hyperlink" Target="mailto:ziemelgauja@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ad.gov.lv/lv/atbalsta-veidi/projekti-un-investicijas/mikrouznemuma-statusa-noteiksan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d.gov.lv/lv/atbalsta-veidi/projekti-un-investicijas/atbalsta-pasakumi/19-2-darbibu-istenosana-saskana-ar-sabiedribas-virzitas-vietejas-attistibas-strategiju-23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67657" y="1651453"/>
            <a:ext cx="10392229" cy="2387600"/>
          </a:xfrm>
        </p:spPr>
        <p:txBody>
          <a:bodyPr rtlCol="0">
            <a:normAutofit fontScale="90000"/>
          </a:bodyPr>
          <a:lstStyle/>
          <a:p>
            <a:pPr eaLnBrk="1" fontAlgn="auto" hangingPunct="1">
              <a:spcAft>
                <a:spcPts val="0"/>
              </a:spcAft>
              <a:defRPr/>
            </a:pPr>
            <a:r>
              <a:rPr lang="lv-LV" sz="4400" b="1" dirty="0" smtClean="0"/>
              <a:t/>
            </a:r>
            <a:br>
              <a:rPr lang="lv-LV" sz="4400" b="1" dirty="0" smtClean="0"/>
            </a:br>
            <a:r>
              <a:rPr lang="lv-LV" sz="4400" b="1" dirty="0" smtClean="0"/>
              <a:t/>
            </a:r>
            <a:br>
              <a:rPr lang="lv-LV" sz="4400" b="1" dirty="0" smtClean="0"/>
            </a:br>
            <a:r>
              <a:rPr lang="lv-LV" sz="4000" b="1" dirty="0" smtClean="0"/>
              <a:t>Nosacījumi projektu iesniegumu sagatavošanai un projektu īstenošanai LEADER pieejas īstenošanā</a:t>
            </a:r>
            <a:br>
              <a:rPr lang="lv-LV" sz="4000" b="1" dirty="0" smtClean="0"/>
            </a:br>
            <a:r>
              <a:rPr lang="lv-LV" sz="4000" b="1" dirty="0" smtClean="0"/>
              <a:t>2014. – 2020. gada plānošanas periodā</a:t>
            </a:r>
            <a:r>
              <a:rPr lang="lv-LV" sz="4000" b="1" dirty="0" smtClean="0">
                <a:latin typeface="+mn-lt"/>
              </a:rPr>
              <a:t> </a:t>
            </a:r>
            <a:br>
              <a:rPr lang="lv-LV" sz="4000" b="1" dirty="0" smtClean="0">
                <a:latin typeface="+mn-lt"/>
              </a:rPr>
            </a:br>
            <a:r>
              <a:rPr lang="lv-LV" sz="4000" b="1" dirty="0" smtClean="0">
                <a:latin typeface="+mn-lt"/>
              </a:rPr>
              <a:t>Projektu konkursa </a:t>
            </a:r>
            <a:r>
              <a:rPr lang="lv-LV" sz="4000" b="1" dirty="0" smtClean="0">
                <a:latin typeface="+mn-lt"/>
              </a:rPr>
              <a:t>4.kārta</a:t>
            </a:r>
            <a:endParaRPr lang="lv-LV" sz="4000" b="1" dirty="0">
              <a:latin typeface="+mn-lt"/>
            </a:endParaRPr>
          </a:p>
        </p:txBody>
      </p:sp>
      <p:sp>
        <p:nvSpPr>
          <p:cNvPr id="2051" name="Apakšvirsraksts 2"/>
          <p:cNvSpPr>
            <a:spLocks noGrp="1"/>
          </p:cNvSpPr>
          <p:nvPr>
            <p:ph type="subTitle" idx="1"/>
          </p:nvPr>
        </p:nvSpPr>
        <p:spPr>
          <a:xfrm>
            <a:off x="855663" y="4000500"/>
            <a:ext cx="10429875" cy="1655763"/>
          </a:xfrm>
        </p:spPr>
        <p:txBody>
          <a:bodyPr/>
          <a:lstStyle/>
          <a:p>
            <a:pPr algn="r" eaLnBrk="1" hangingPunct="1"/>
            <a:endParaRPr lang="lv-LV" sz="2000" b="1" dirty="0" smtClean="0"/>
          </a:p>
          <a:p>
            <a:pPr algn="r" eaLnBrk="1" hangingPunct="1"/>
            <a:r>
              <a:rPr lang="lv-LV" sz="2000" b="1" dirty="0" smtClean="0"/>
              <a:t>Biedrības “Lauku partnerība ZIEMEĻGAUJA”</a:t>
            </a:r>
          </a:p>
          <a:p>
            <a:pPr algn="r" eaLnBrk="1" hangingPunct="1"/>
            <a:r>
              <a:rPr lang="lv-LV" sz="2000" b="1" dirty="0" smtClean="0"/>
              <a:t>Administratīvā vadītāja</a:t>
            </a:r>
          </a:p>
          <a:p>
            <a:pPr algn="r" eaLnBrk="1" hangingPunct="1"/>
            <a:r>
              <a:rPr lang="lv-LV" sz="2000" b="1" dirty="0" smtClean="0"/>
              <a:t>Dagnija Ūdre</a:t>
            </a:r>
          </a:p>
          <a:p>
            <a:pPr eaLnBrk="1" hangingPunct="1"/>
            <a:r>
              <a:rPr lang="lv-LV" sz="2000" b="1" dirty="0" smtClean="0"/>
              <a:t>2019. gada februāris</a:t>
            </a:r>
            <a:endParaRPr lang="lv-LV" sz="2000" b="1" dirty="0" smtClean="0"/>
          </a:p>
          <a:p>
            <a:pPr eaLnBrk="1" hangingPunct="1"/>
            <a:endParaRPr lang="lv-LV" altLang="lv-LV" sz="3600" b="1" dirty="0" smtClean="0"/>
          </a:p>
        </p:txBody>
      </p:sp>
      <p:pic>
        <p:nvPicPr>
          <p:cNvPr id="2052" name="Picture 3"/>
          <p:cNvPicPr>
            <a:picLocks noChangeAspect="1" noChangeArrowheads="1"/>
          </p:cNvPicPr>
          <p:nvPr/>
        </p:nvPicPr>
        <p:blipFill>
          <a:blip r:embed="rId2" cstate="print"/>
          <a:srcRect/>
          <a:stretch>
            <a:fillRect/>
          </a:stretch>
        </p:blipFill>
        <p:spPr bwMode="auto">
          <a:xfrm>
            <a:off x="972457" y="4731203"/>
            <a:ext cx="2887663" cy="1204913"/>
          </a:xfrm>
          <a:prstGeom prst="rect">
            <a:avLst/>
          </a:prstGeom>
          <a:noFill/>
          <a:ln w="9525">
            <a:noFill/>
            <a:miter lim="800000"/>
            <a:headEnd/>
            <a:tailEnd/>
          </a:ln>
        </p:spPr>
      </p:pic>
      <p:pic>
        <p:nvPicPr>
          <p:cNvPr id="2053" name="Picture 7" descr="logo jaunais.jpg"/>
          <p:cNvPicPr>
            <a:picLocks noChangeAspect="1"/>
          </p:cNvPicPr>
          <p:nvPr/>
        </p:nvPicPr>
        <p:blipFill>
          <a:blip r:embed="rId3" cstate="print"/>
          <a:srcRect/>
          <a:stretch>
            <a:fillRect/>
          </a:stretch>
        </p:blipFill>
        <p:spPr bwMode="auto">
          <a:xfrm>
            <a:off x="2954338" y="420688"/>
            <a:ext cx="6435725" cy="94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b="1" dirty="0" smtClean="0"/>
              <a:t>Lauksaimniecības produktu pārstrāde</a:t>
            </a:r>
            <a:endParaRPr lang="lv-LV" b="1" dirty="0"/>
          </a:p>
        </p:txBody>
      </p:sp>
      <p:sp>
        <p:nvSpPr>
          <p:cNvPr id="3" name="Content Placeholder 2"/>
          <p:cNvSpPr>
            <a:spLocks noGrp="1"/>
          </p:cNvSpPr>
          <p:nvPr>
            <p:ph idx="1"/>
          </p:nvPr>
        </p:nvSpPr>
        <p:spPr>
          <a:xfrm>
            <a:off x="852715" y="1465942"/>
            <a:ext cx="10515600" cy="5007429"/>
          </a:xfrm>
        </p:spPr>
        <p:txBody>
          <a:bodyPr/>
          <a:lstStyle/>
          <a:p>
            <a:pPr algn="ctr">
              <a:buNone/>
            </a:pPr>
            <a:r>
              <a:rPr lang="lv-LV" sz="3600" dirty="0" smtClean="0"/>
              <a:t>Par lauksaimniecības produktu pārstrādi ir uzskatāma </a:t>
            </a:r>
            <a:r>
              <a:rPr lang="lv-LV" sz="3600" u="sng" dirty="0" smtClean="0"/>
              <a:t>jebkura darbība ar lauksaimniecības produktu, kuras rezultātā tiek iegūts produkts, kurš arī ir lauksaimniecības produkts</a:t>
            </a:r>
            <a:r>
              <a:rPr lang="lv-LV" sz="3600" dirty="0" smtClean="0"/>
              <a:t>, izņemot saimniecībā veiktas darbības, kas vajadzīgas, lai dzīvnieku vai augu produktu sagatavotu pirmajai pārdošanai.</a:t>
            </a:r>
          </a:p>
          <a:p>
            <a:pPr algn="ctr">
              <a:buNone/>
            </a:pPr>
            <a:endParaRPr lang="lv-LV" sz="3600" dirty="0" smtClean="0"/>
          </a:p>
          <a:p>
            <a:pPr algn="ctr">
              <a:buNone/>
            </a:pPr>
            <a:r>
              <a:rPr lang="lv-LV" dirty="0" smtClean="0"/>
              <a:t>LAD mājas lapā – “Skaidrojums par lauksaimniecības produktu pārstrādi”</a:t>
            </a:r>
            <a:endParaRPr lang="lv-LV"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2132"/>
          </a:xfrm>
        </p:spPr>
        <p:txBody>
          <a:bodyPr/>
          <a:lstStyle/>
          <a:p>
            <a:r>
              <a:rPr lang="lv-LV" sz="4000" b="1" dirty="0" smtClean="0"/>
              <a:t>Atbalsta pretendents </a:t>
            </a:r>
            <a:r>
              <a:rPr lang="lv-LV" sz="4000" b="1" dirty="0" smtClean="0"/>
              <a:t/>
            </a:r>
            <a:br>
              <a:rPr lang="lv-LV" sz="4000" b="1" dirty="0" smtClean="0"/>
            </a:br>
            <a:r>
              <a:rPr lang="lv-LV" sz="4000" b="1" dirty="0" smtClean="0"/>
              <a:t>(3.darbība – tirdzniecības vietas)</a:t>
            </a:r>
            <a:endParaRPr lang="lv-LV" sz="4000" b="1" dirty="0"/>
          </a:p>
        </p:txBody>
      </p:sp>
      <p:sp>
        <p:nvSpPr>
          <p:cNvPr id="3" name="Content Placeholder 2"/>
          <p:cNvSpPr>
            <a:spLocks noGrp="1"/>
          </p:cNvSpPr>
          <p:nvPr>
            <p:ph idx="1"/>
          </p:nvPr>
        </p:nvSpPr>
        <p:spPr>
          <a:xfrm>
            <a:off x="838200" y="1509486"/>
            <a:ext cx="10515600" cy="4667477"/>
          </a:xfrm>
        </p:spPr>
        <p:txBody>
          <a:bodyPr/>
          <a:lstStyle/>
          <a:p>
            <a:r>
              <a:rPr lang="lv-LV" dirty="0" smtClean="0"/>
              <a:t>Juridiska persona (tostarp biedrība un nodibinājums) vai fiziska persona, kura veic saimniecisko darbību un kuras apgrozījums ir ne vairāk kā 70 000 </a:t>
            </a:r>
            <a:r>
              <a:rPr lang="lv-LV" i="1" dirty="0" err="1" smtClean="0"/>
              <a:t>euro</a:t>
            </a:r>
            <a:r>
              <a:rPr lang="lv-LV" i="1" dirty="0" smtClean="0"/>
              <a:t> </a:t>
            </a:r>
            <a:r>
              <a:rPr lang="lv-LV" dirty="0" smtClean="0"/>
              <a:t>noslēgtajā gadā pirms projekta iesniegšanas</a:t>
            </a:r>
          </a:p>
          <a:p>
            <a:r>
              <a:rPr lang="lv-LV" dirty="0" smtClean="0"/>
              <a:t>Lauksaimniecības pakalpojumu kooperatīvā sabiedrība (nav ierobežojums apgrozījumam)</a:t>
            </a:r>
          </a:p>
          <a:p>
            <a:r>
              <a:rPr lang="lv-LV" b="1" dirty="0" smtClean="0"/>
              <a:t>Vietējā pašvaldība</a:t>
            </a:r>
          </a:p>
          <a:p>
            <a:r>
              <a:rPr lang="lv-LV" dirty="0" smtClean="0"/>
              <a:t>Ja projektu īsteno pilsētā, kurā ir vairāk nekā 15 000 iedzīvotāju, atbalsta pretendents ir lauksaimniecības produktu ražotājs, lauksaimniecības produktu pārstrādātājs vai lauksaimniecības pakalpojumu kooperatīvā sabiedrība, un šī persona ir reģistrēta vietējās rīcības grupas darbības teritorijā</a:t>
            </a:r>
            <a:endParaRPr lang="lv-LV"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171" y="466725"/>
            <a:ext cx="10515600" cy="1325563"/>
          </a:xfrm>
        </p:spPr>
        <p:txBody>
          <a:bodyPr/>
          <a:lstStyle/>
          <a:p>
            <a:r>
              <a:rPr lang="lv-LV" sz="4000" b="1" dirty="0" smtClean="0"/>
              <a:t>Atbalsta pretendents </a:t>
            </a:r>
            <a:r>
              <a:rPr lang="lv-LV" sz="4000" b="1" dirty="0" smtClean="0"/>
              <a:t/>
            </a:r>
            <a:br>
              <a:rPr lang="lv-LV" sz="4000" b="1" dirty="0" smtClean="0"/>
            </a:br>
            <a:r>
              <a:rPr lang="lv-LV" sz="4000" b="1" dirty="0" smtClean="0"/>
              <a:t>(4.darbība – darbinieku apmācības)</a:t>
            </a:r>
            <a:endParaRPr lang="lv-LV" sz="4000" b="1" dirty="0"/>
          </a:p>
        </p:txBody>
      </p:sp>
      <p:sp>
        <p:nvSpPr>
          <p:cNvPr id="3" name="Content Placeholder 2"/>
          <p:cNvSpPr>
            <a:spLocks noGrp="1"/>
          </p:cNvSpPr>
          <p:nvPr>
            <p:ph idx="1"/>
          </p:nvPr>
        </p:nvSpPr>
        <p:spPr>
          <a:xfrm>
            <a:off x="896257" y="2333625"/>
            <a:ext cx="10515600" cy="2688318"/>
          </a:xfrm>
        </p:spPr>
        <p:txBody>
          <a:bodyPr/>
          <a:lstStyle/>
          <a:p>
            <a:r>
              <a:rPr lang="lv-LV" dirty="0" smtClean="0"/>
              <a:t>Juridiska persona (izņemot biedrības un nodibinājumus), kura veic komerciāla rakstura darbību un kuras apgrozījums ir ne vairāk kā       70 000 EUR</a:t>
            </a:r>
            <a:r>
              <a:rPr lang="lv-LV" i="1" dirty="0" smtClean="0"/>
              <a:t> </a:t>
            </a:r>
            <a:r>
              <a:rPr lang="lv-LV" dirty="0" smtClean="0"/>
              <a:t>noslēgtajā gadā pirms projekta iesniegšanas</a:t>
            </a:r>
            <a:endParaRPr lang="lv-LV"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171" y="466725"/>
            <a:ext cx="10515600" cy="1325563"/>
          </a:xfrm>
        </p:spPr>
        <p:txBody>
          <a:bodyPr/>
          <a:lstStyle/>
          <a:p>
            <a:r>
              <a:rPr lang="lv-LV" sz="4000" b="1" dirty="0" smtClean="0"/>
              <a:t>Atbalsta pretendents </a:t>
            </a:r>
            <a:r>
              <a:rPr lang="lv-LV" sz="4000" b="1" dirty="0" smtClean="0"/>
              <a:t/>
            </a:r>
            <a:br>
              <a:rPr lang="lv-LV" sz="4000" b="1" dirty="0" smtClean="0"/>
            </a:br>
            <a:r>
              <a:rPr lang="lv-LV" sz="4000" b="1" dirty="0" smtClean="0"/>
              <a:t>(mobilās tehnikas iegādes gadījumā)</a:t>
            </a:r>
            <a:endParaRPr lang="lv-LV" sz="4000" b="1" dirty="0"/>
          </a:p>
        </p:txBody>
      </p:sp>
      <p:sp>
        <p:nvSpPr>
          <p:cNvPr id="3" name="Content Placeholder 2"/>
          <p:cNvSpPr>
            <a:spLocks noGrp="1"/>
          </p:cNvSpPr>
          <p:nvPr>
            <p:ph idx="1"/>
          </p:nvPr>
        </p:nvSpPr>
        <p:spPr>
          <a:xfrm>
            <a:off x="896257" y="2333625"/>
            <a:ext cx="10515600" cy="2688318"/>
          </a:xfrm>
        </p:spPr>
        <p:txBody>
          <a:bodyPr/>
          <a:lstStyle/>
          <a:p>
            <a:r>
              <a:rPr lang="lv-LV" dirty="0" smtClean="0"/>
              <a:t>Ja projektā iegādātos pamatlīdzekļus, kuri nav stacionāri novietojami, plāno izmantot pakalpojumu sniegšanai </a:t>
            </a:r>
            <a:r>
              <a:rPr lang="lv-LV" dirty="0" smtClean="0"/>
              <a:t>ārpus partnerības darbības teritorijas, pretendenta juridiskā adrese vai struktūrvienības darbības vieta, vai deklarētā dzīvesvieta (fiziskai personai, kas veic vai plāno uzsākt uzņēmēj</a:t>
            </a:r>
            <a:r>
              <a:rPr lang="lv-LV" dirty="0" smtClean="0"/>
              <a:t>darbību) atrodas  partnerības darbības teritorijā vismaz </a:t>
            </a:r>
            <a:r>
              <a:rPr lang="lv-LV" b="1" dirty="0" smtClean="0"/>
              <a:t>trīs gadus </a:t>
            </a:r>
            <a:r>
              <a:rPr lang="lv-LV" dirty="0" smtClean="0"/>
              <a:t>pirms </a:t>
            </a:r>
            <a:r>
              <a:rPr lang="lv-LV" dirty="0" smtClean="0"/>
              <a:t>projekta </a:t>
            </a:r>
            <a:r>
              <a:rPr lang="lv-LV" dirty="0" smtClean="0"/>
              <a:t>iesniegšanas.</a:t>
            </a:r>
            <a:endParaRPr lang="lv-LV"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dirty="0" err="1" smtClean="0"/>
              <a:t>Apakšpasākumā</a:t>
            </a:r>
            <a:r>
              <a:rPr lang="lv-LV" sz="3600" b="1" dirty="0" smtClean="0"/>
              <a:t> "Darbību īstenošana saskaņā ar sabiedrības virzītas vietējās attīstības stratēģiju“ atbalstāmās darbības (II)</a:t>
            </a:r>
            <a:endParaRPr lang="lv-LV" sz="3600" dirty="0"/>
          </a:p>
        </p:txBody>
      </p:sp>
      <p:sp>
        <p:nvSpPr>
          <p:cNvPr id="3" name="Content Placeholder 2"/>
          <p:cNvSpPr>
            <a:spLocks noGrp="1"/>
          </p:cNvSpPr>
          <p:nvPr>
            <p:ph idx="1"/>
          </p:nvPr>
        </p:nvSpPr>
        <p:spPr>
          <a:xfrm>
            <a:off x="838200" y="2188483"/>
            <a:ext cx="10515600" cy="3326946"/>
          </a:xfrm>
        </p:spPr>
        <p:txBody>
          <a:bodyPr/>
          <a:lstStyle/>
          <a:p>
            <a:pPr>
              <a:buNone/>
            </a:pPr>
            <a:r>
              <a:rPr lang="lv-LV" sz="3200" b="1" dirty="0" smtClean="0"/>
              <a:t>Aktivitātē "Vietas potenciāla attīstības iniciatīvas":</a:t>
            </a:r>
          </a:p>
          <a:p>
            <a:pPr>
              <a:buNone/>
            </a:pPr>
            <a:r>
              <a:rPr lang="lv-LV" sz="3200" dirty="0" smtClean="0"/>
              <a:t>1. Vietējās teritorijas, tostarp dabas un kultūras objektu, sakārtošana, lai uzlabotu pakalpojumu pieejamību, kvalitāti un sasniedzamību;</a:t>
            </a:r>
          </a:p>
          <a:p>
            <a:pPr>
              <a:buNone/>
            </a:pPr>
            <a:r>
              <a:rPr lang="lv-LV" sz="3200" dirty="0" smtClean="0"/>
              <a:t>2. Sabiedrisko aktivitāšu (tostarp apmācību un interešu klubu, sociālās aprūpes vietu, kultūras, vides aizsardzības, sporta un citu brīvā laika pavadīšanas veidu) dažādošana</a:t>
            </a:r>
            <a:endParaRPr lang="lv-LV"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8668"/>
            <a:ext cx="10515600" cy="1158875"/>
          </a:xfrm>
        </p:spPr>
        <p:txBody>
          <a:bodyPr/>
          <a:lstStyle/>
          <a:p>
            <a:r>
              <a:rPr lang="lv-LV" sz="4000" b="1" dirty="0" smtClean="0"/>
              <a:t>Sabiedriskā labuma projekts</a:t>
            </a:r>
            <a:endParaRPr lang="lv-LV" sz="4000" b="1" dirty="0"/>
          </a:p>
        </p:txBody>
      </p:sp>
      <p:sp>
        <p:nvSpPr>
          <p:cNvPr id="3" name="Content Placeholder 2"/>
          <p:cNvSpPr>
            <a:spLocks noGrp="1"/>
          </p:cNvSpPr>
          <p:nvPr>
            <p:ph idx="1"/>
          </p:nvPr>
        </p:nvSpPr>
        <p:spPr>
          <a:xfrm>
            <a:off x="823685" y="1393371"/>
            <a:ext cx="10515600" cy="4049485"/>
          </a:xfrm>
        </p:spPr>
        <p:txBody>
          <a:bodyPr/>
          <a:lstStyle/>
          <a:p>
            <a:r>
              <a:rPr lang="lv-LV" sz="3200" dirty="0" smtClean="0"/>
              <a:t>Sabiedriskā labuma projekts ir projekts, kuru īsteno aktivitātē "Vietas potenciāla attīstības iniciatīvas“,</a:t>
            </a:r>
          </a:p>
          <a:p>
            <a:r>
              <a:rPr lang="lv-LV" sz="3200" dirty="0" smtClean="0"/>
              <a:t>Plānotajam mērķim nav komerciāla rakstura, un par projekta rezultātu netiek prasīta samaksa; ir publiski pieejams.</a:t>
            </a:r>
          </a:p>
          <a:p>
            <a:r>
              <a:rPr lang="lv-LV" sz="3200" dirty="0" smtClean="0"/>
              <a:t>Sabiedriskā labuma projekts nav kvalificējams kā valsts atbalsts, izņemot MK noteikumu 5.1 punktā minēto gadījumu - Atbalsta pretendents saimnieciskās darbības īstenošanai sakārto vietējo teritoriju, ja attiecīgo vidi (uzbrauktuves, liftus, durvis, tualetes, dušas telpas) plānots pielāgot personām ar dzirdes, redzes vai kustību traucējumiem, riteņkrēslu un ratiņu lietotājiem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171" y="466725"/>
            <a:ext cx="10515600" cy="1325563"/>
          </a:xfrm>
        </p:spPr>
        <p:txBody>
          <a:bodyPr/>
          <a:lstStyle/>
          <a:p>
            <a:r>
              <a:rPr lang="lv-LV" sz="4000" b="1" dirty="0" smtClean="0"/>
              <a:t>Atbalsta pretendents</a:t>
            </a:r>
            <a:endParaRPr lang="lv-LV" sz="4000" b="1" dirty="0"/>
          </a:p>
        </p:txBody>
      </p:sp>
      <p:sp>
        <p:nvSpPr>
          <p:cNvPr id="3" name="Content Placeholder 2"/>
          <p:cNvSpPr>
            <a:spLocks noGrp="1"/>
          </p:cNvSpPr>
          <p:nvPr>
            <p:ph idx="1"/>
          </p:nvPr>
        </p:nvSpPr>
        <p:spPr>
          <a:xfrm>
            <a:off x="896257" y="2333625"/>
            <a:ext cx="10515600" cy="2688318"/>
          </a:xfrm>
        </p:spPr>
        <p:txBody>
          <a:bodyPr/>
          <a:lstStyle/>
          <a:p>
            <a:r>
              <a:rPr lang="lv-LV" dirty="0" smtClean="0"/>
              <a:t> </a:t>
            </a:r>
            <a:r>
              <a:rPr lang="lv-LV" sz="3200" dirty="0" smtClean="0"/>
              <a:t>Juridiska persona (tostarp vietējā pašvaldība, biedrība un nodibinājums) vai fiziska persona, kas īstenos sabiedriskā labuma projektu</a:t>
            </a:r>
            <a:endParaRPr lang="lv-LV"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504"/>
          </a:xfrm>
        </p:spPr>
        <p:txBody>
          <a:bodyPr/>
          <a:lstStyle/>
          <a:p>
            <a:r>
              <a:rPr lang="lv-LV" sz="4000" b="1" dirty="0" smtClean="0"/>
              <a:t>Inovatīvs projekts</a:t>
            </a:r>
            <a:endParaRPr lang="lv-LV" sz="4000" b="1" dirty="0"/>
          </a:p>
        </p:txBody>
      </p:sp>
      <p:sp>
        <p:nvSpPr>
          <p:cNvPr id="3" name="Content Placeholder 2"/>
          <p:cNvSpPr>
            <a:spLocks noGrp="1"/>
          </p:cNvSpPr>
          <p:nvPr>
            <p:ph idx="1"/>
          </p:nvPr>
        </p:nvSpPr>
        <p:spPr>
          <a:xfrm>
            <a:off x="406400" y="1117600"/>
            <a:ext cx="11393714" cy="5486400"/>
          </a:xfrm>
        </p:spPr>
        <p:txBody>
          <a:bodyPr/>
          <a:lstStyle/>
          <a:p>
            <a:pPr>
              <a:buNone/>
            </a:pPr>
            <a:r>
              <a:rPr lang="lv-LV" sz="2400" dirty="0" smtClean="0"/>
              <a:t>    Ar jauninājumiem jeb inovācijām tiek saprasts jebkurš jauninājums, piemēram, jauni produkti, jauni pakalpojumi, jauni risinājumi u.c. konkrētajā vietā VRG teritorijā. Projektu iesniedzējiem jācenšas pēc iespējas </a:t>
            </a:r>
            <a:r>
              <a:rPr lang="lv-LV" sz="2400" dirty="0" err="1" smtClean="0"/>
              <a:t>detalizētāk</a:t>
            </a:r>
            <a:r>
              <a:rPr lang="lv-LV" sz="2400" dirty="0" smtClean="0"/>
              <a:t> aprakstīt un pamatot plānotos jauninājumus. Jauninājumiem pamatā var būt viena vai vairākas no </a:t>
            </a:r>
            <a:r>
              <a:rPr lang="lv-LV" sz="2400" smtClean="0"/>
              <a:t>šīm pazīmēm</a:t>
            </a:r>
            <a:r>
              <a:rPr lang="lv-LV" sz="2400" dirty="0" smtClean="0"/>
              <a:t>:</a:t>
            </a:r>
          </a:p>
          <a:p>
            <a:pPr lvl="0"/>
            <a:r>
              <a:rPr lang="lv-LV" sz="2400" dirty="0" smtClean="0"/>
              <a:t>Oriģinalitāte - netradicionāli risinājumi teritorijas attīstības veicināšanai un identitātes stiprināšanai, kas ir radīti un īstenoti konkrētajā pašvaldībā vai pārņemti no citām Latvijas pašvaldībām vai ārvalstu prakses, veiksmīgi pielāgojot tos vietējiem apstākļiem;</a:t>
            </a:r>
          </a:p>
          <a:p>
            <a:pPr lvl="0"/>
            <a:r>
              <a:rPr lang="lv-LV" sz="2400" dirty="0" smtClean="0"/>
              <a:t>Resursu izmantošanas efektivitāte – risinājumi teritoriju attīstībai, kas balstās uz vietējiem resursiem un vērtībām un palīdz ilgtermiņā atrisināt konstatētās problēmas bez lieliem finanšu resursu ieguldījumiem;</a:t>
            </a:r>
          </a:p>
          <a:p>
            <a:pPr lvl="0"/>
            <a:r>
              <a:rPr lang="lv-LV" sz="2400" dirty="0" smtClean="0"/>
              <a:t>Sabiedriskā nozīme (ilgtspēja) – risinājumi, kas atstāj pozitīvu ietekmi uz vietējo sabiedrību, aktivizējot vietējos iedzīvotājus;</a:t>
            </a:r>
          </a:p>
          <a:p>
            <a:r>
              <a:rPr lang="lv-LV" sz="2400" dirty="0" smtClean="0"/>
              <a:t>Partnerība – risinājumi, kas veicinājuši sadarbību un dažādu nozaru / jomu kopdarbu un mijiedarbi teritorijas attīstības jautājumu risināšanā.</a:t>
            </a:r>
            <a:endParaRPr lang="lv-LV"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7618"/>
          </a:xfrm>
        </p:spPr>
        <p:txBody>
          <a:bodyPr/>
          <a:lstStyle/>
          <a:p>
            <a:r>
              <a:rPr lang="lv-LV" sz="2800" b="1" dirty="0" smtClean="0"/>
              <a:t>Attiecināmās izmaksas </a:t>
            </a:r>
            <a:r>
              <a:rPr lang="lv-LV" sz="2800" b="1" u="sng" dirty="0" smtClean="0"/>
              <a:t>uzņēmējdarbības </a:t>
            </a:r>
            <a:r>
              <a:rPr lang="lv-LV" sz="2800" b="1" dirty="0" smtClean="0"/>
              <a:t>projektiem (1.-3.darbība)</a:t>
            </a:r>
            <a:endParaRPr lang="lv-LV" sz="2800" b="1" dirty="0"/>
          </a:p>
        </p:txBody>
      </p:sp>
      <p:sp>
        <p:nvSpPr>
          <p:cNvPr id="3" name="Content Placeholder 2"/>
          <p:cNvSpPr>
            <a:spLocks noGrp="1"/>
          </p:cNvSpPr>
          <p:nvPr>
            <p:ph idx="1"/>
          </p:nvPr>
        </p:nvSpPr>
        <p:spPr>
          <a:xfrm>
            <a:off x="838200" y="1233714"/>
            <a:ext cx="10515600" cy="4943249"/>
          </a:xfrm>
        </p:spPr>
        <p:txBody>
          <a:bodyPr/>
          <a:lstStyle/>
          <a:p>
            <a:r>
              <a:rPr lang="lv-LV" sz="2400" b="1" dirty="0" smtClean="0"/>
              <a:t>Jaunu pamatlīdzekļu un programmnodrošinājuma </a:t>
            </a:r>
            <a:r>
              <a:rPr lang="lv-LV" sz="2400" dirty="0" smtClean="0"/>
              <a:t>iegādes un uzstādīšanas izmaksas;</a:t>
            </a:r>
          </a:p>
          <a:p>
            <a:r>
              <a:rPr lang="lv-LV" sz="2400" b="1" dirty="0" smtClean="0"/>
              <a:t>Jaunas būvniecības, būves pārbūves, būves ierīkošanas </a:t>
            </a:r>
            <a:r>
              <a:rPr lang="lv-LV" sz="2400" dirty="0" smtClean="0"/>
              <a:t>(būvdarbi inženierbūves montāžai, ieguldīšanai vai novietošanai pamatnē vai būvē), </a:t>
            </a:r>
            <a:r>
              <a:rPr lang="lv-LV" sz="2400" b="1" dirty="0" smtClean="0"/>
              <a:t>būves novietošanas </a:t>
            </a:r>
            <a:r>
              <a:rPr lang="lv-LV" sz="2400" dirty="0" smtClean="0"/>
              <a:t>(būvdarbi iepriekš izgatavotas būves salikšanai no gataviem elementiem paredzētajā novietnē, neizbūvējot pamatus vai pamatni dziļāk par 30 centimetriem) un</a:t>
            </a:r>
            <a:r>
              <a:rPr lang="lv-LV" sz="2400" b="1" dirty="0" smtClean="0"/>
              <a:t> būves atjaunošanas </a:t>
            </a:r>
            <a:r>
              <a:rPr lang="lv-LV" sz="2400" dirty="0" smtClean="0"/>
              <a:t>izmaksas, ja būvi nepieciešams tehniski vai funkcionāli uzlabot </a:t>
            </a:r>
            <a:r>
              <a:rPr lang="lv-LV" sz="2400" u="sng" dirty="0" smtClean="0"/>
              <a:t>ražošanas vajadzībām </a:t>
            </a:r>
            <a:r>
              <a:rPr lang="lv-LV" sz="2400" dirty="0" smtClean="0"/>
              <a:t>(uzlabot ēkas energoefektivitāti, pārveidot vai pielāgot telpas, nemainot būves apjomu vai nesošo elementu nestspēju), pamatojoties uz līgumiem ar trešajām personām, kas ir atbildīgas par darbu </a:t>
            </a:r>
            <a:r>
              <a:rPr lang="lv-LV" sz="2400" dirty="0" smtClean="0"/>
              <a:t>veikšanu;</a:t>
            </a:r>
            <a:endParaRPr lang="lv-LV" sz="2400" dirty="0" smtClean="0"/>
          </a:p>
          <a:p>
            <a:r>
              <a:rPr lang="lv-LV" sz="2400" b="1" dirty="0" smtClean="0"/>
              <a:t>Jaunu būvmateriālu iegādes </a:t>
            </a:r>
            <a:r>
              <a:rPr lang="lv-LV" sz="2400" dirty="0" smtClean="0"/>
              <a:t>izmaksas, pamatojoties uz būvprojektu ar būvatļaujā izdarītu atzīmi par projektēšanas nosacījumu izpildi vai pretendenta sastādītu tāmi, ja būvvalde pretendentam izsniegusi paskaidrojuma rakstu (apliecinājuma karti</a:t>
            </a:r>
            <a:r>
              <a:rPr lang="lv-LV" sz="2400" dirty="0" smtClean="0"/>
              <a:t>)</a:t>
            </a:r>
            <a:endParaRPr lang="lv-LV"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3104"/>
          </a:xfrm>
        </p:spPr>
        <p:txBody>
          <a:bodyPr/>
          <a:lstStyle/>
          <a:p>
            <a:r>
              <a:rPr lang="lv-LV" sz="2800" b="1" dirty="0" smtClean="0"/>
              <a:t>Attiecināmās izmaksas </a:t>
            </a:r>
            <a:r>
              <a:rPr lang="lv-LV" sz="2800" b="1" u="sng" dirty="0" smtClean="0"/>
              <a:t>uzņēmējdarbības</a:t>
            </a:r>
            <a:r>
              <a:rPr lang="lv-LV" sz="2800" b="1" dirty="0" smtClean="0"/>
              <a:t> projektiem (1.-3.darbība)</a:t>
            </a:r>
            <a:endParaRPr lang="lv-LV" sz="2800" dirty="0"/>
          </a:p>
        </p:txBody>
      </p:sp>
      <p:sp>
        <p:nvSpPr>
          <p:cNvPr id="3" name="Content Placeholder 2"/>
          <p:cNvSpPr>
            <a:spLocks noGrp="1"/>
          </p:cNvSpPr>
          <p:nvPr>
            <p:ph idx="1"/>
          </p:nvPr>
        </p:nvSpPr>
        <p:spPr>
          <a:xfrm>
            <a:off x="838200" y="1117600"/>
            <a:ext cx="10515600" cy="5059363"/>
          </a:xfrm>
        </p:spPr>
        <p:txBody>
          <a:bodyPr/>
          <a:lstStyle/>
          <a:p>
            <a:r>
              <a:rPr lang="lv-LV" sz="2400" b="1" dirty="0" smtClean="0"/>
              <a:t>Ar sabiedriskām attiecībām saistītas </a:t>
            </a:r>
            <a:r>
              <a:rPr lang="lv-LV" sz="2400" dirty="0" smtClean="0"/>
              <a:t>izmaksas, kas nepieciešamas produktu vai pakalpojumu atpazīstamības tēla veidošanai;</a:t>
            </a:r>
          </a:p>
          <a:p>
            <a:r>
              <a:rPr lang="lv-LV" sz="2400" b="1" dirty="0" smtClean="0"/>
              <a:t>Patentu, licenču, autortiesību un preču zīmju </a:t>
            </a:r>
            <a:r>
              <a:rPr lang="lv-LV" sz="2400" dirty="0" smtClean="0"/>
              <a:t>saņemšanas vai izmantošanas izmaksas, kas ir tieši saistītas ar projekta sagatavošanu vai īstenošanu un nepārsniedz </a:t>
            </a:r>
            <a:r>
              <a:rPr lang="lv-LV" sz="2400" b="1" dirty="0" smtClean="0"/>
              <a:t>10%</a:t>
            </a:r>
            <a:r>
              <a:rPr lang="lv-LV" sz="2400" dirty="0" smtClean="0"/>
              <a:t> no projekta attiecināmo izmaksu kopsummas;</a:t>
            </a:r>
          </a:p>
          <a:p>
            <a:r>
              <a:rPr lang="lv-LV" sz="2400" b="1" dirty="0" smtClean="0"/>
              <a:t>Vispārējās izmaksas</a:t>
            </a:r>
            <a:r>
              <a:rPr lang="lv-LV" sz="2400" dirty="0" smtClean="0"/>
              <a:t>, tajā skaitā arhitektu, inženieru un konsultantu honorāri, ekspertīzes, būvuzraudzības un autoruzraudzības pakalpojumu, juridisko pakalpojumu, tehniski ekonomisko pamatojumu, energoefektivitātes audita sagatavošanas izmaksas, kā arī izmaksas par nomas līguma reģistrāciju zemesgrāmatā, kuras ir tieši saistītas ar projekta sagatavošanu vai īstenošanu un nepārsniedz </a:t>
            </a:r>
            <a:r>
              <a:rPr lang="lv-LV" sz="2400" b="1" dirty="0" smtClean="0"/>
              <a:t>7%</a:t>
            </a:r>
            <a:r>
              <a:rPr lang="lv-LV" sz="2400" dirty="0" smtClean="0"/>
              <a:t> no attiecināmo izmaksu kopsummas, tajā skaitā:</a:t>
            </a:r>
          </a:p>
          <a:p>
            <a:pPr>
              <a:buNone/>
            </a:pPr>
            <a:r>
              <a:rPr lang="lv-LV" sz="2400" dirty="0" smtClean="0"/>
              <a:t>	- </a:t>
            </a:r>
            <a:r>
              <a:rPr lang="lv-LV" sz="2400" b="1" dirty="0" smtClean="0"/>
              <a:t>2%</a:t>
            </a:r>
            <a:r>
              <a:rPr lang="lv-LV" sz="2400" dirty="0" smtClean="0"/>
              <a:t> no pamatlīdzekļu u.c. izmaksām;</a:t>
            </a:r>
          </a:p>
          <a:p>
            <a:pPr>
              <a:buNone/>
            </a:pPr>
            <a:r>
              <a:rPr lang="lv-LV" sz="2400" dirty="0" smtClean="0"/>
              <a:t>	- </a:t>
            </a:r>
            <a:r>
              <a:rPr lang="lv-LV" sz="2400" b="1" dirty="0" smtClean="0"/>
              <a:t>7% </a:t>
            </a:r>
            <a:r>
              <a:rPr lang="lv-LV" sz="2400" dirty="0" smtClean="0"/>
              <a:t>no būvniecības izmaksām.</a:t>
            </a:r>
            <a:endParaRPr lang="lv-LV"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Calibri" panose="020F0502020204030204" pitchFamily="34" charset="0"/>
              </a:rPr>
              <a:t>Dokumenti, kas ir jāņem vērā, sagatavojot un īstenojot LEADER projektus</a:t>
            </a:r>
            <a:endParaRPr lang="lv-LV" sz="3200" dirty="0"/>
          </a:p>
        </p:txBody>
      </p:sp>
      <p:sp>
        <p:nvSpPr>
          <p:cNvPr id="3" name="Content Placeholder 2"/>
          <p:cNvSpPr>
            <a:spLocks noGrp="1"/>
          </p:cNvSpPr>
          <p:nvPr>
            <p:ph idx="1"/>
          </p:nvPr>
        </p:nvSpPr>
        <p:spPr/>
        <p:txBody>
          <a:bodyPr/>
          <a:lstStyle/>
          <a:p>
            <a:pPr>
              <a:defRPr/>
            </a:pPr>
            <a:r>
              <a:rPr lang="lv-LV" altLang="lv-LV" dirty="0" err="1" smtClean="0">
                <a:latin typeface="Calibri" panose="020F0502020204030204" pitchFamily="34" charset="0"/>
                <a:cs typeface="Tahoma" panose="020B0604030504040204" pitchFamily="34" charset="0"/>
              </a:rPr>
              <a:t>Virsnoteikumi</a:t>
            </a:r>
            <a:r>
              <a:rPr lang="lv-LV" altLang="lv-LV" dirty="0" smtClean="0">
                <a:latin typeface="Calibri" panose="020F0502020204030204" pitchFamily="34" charset="0"/>
                <a:cs typeface="Tahoma" panose="020B0604030504040204" pitchFamily="34" charset="0"/>
              </a:rPr>
              <a:t> - 30.09.2014.  </a:t>
            </a:r>
            <a:r>
              <a:rPr lang="lv-LV" altLang="lv-LV" b="1" dirty="0" smtClean="0">
                <a:latin typeface="Calibri" panose="020F0502020204030204" pitchFamily="34" charset="0"/>
                <a:cs typeface="Tahoma" panose="020B0604030504040204" pitchFamily="34" charset="0"/>
              </a:rPr>
              <a:t>MK noteikumi Nr.598</a:t>
            </a:r>
            <a:r>
              <a:rPr lang="lv-LV" altLang="lv-LV" dirty="0" smtClean="0">
                <a:latin typeface="Calibri" panose="020F0502020204030204" pitchFamily="34" charset="0"/>
                <a:cs typeface="Tahoma" panose="020B0604030504040204" pitchFamily="34" charset="0"/>
              </a:rPr>
              <a:t> «Noteikumi par valsts un Eiropas Savienības atbalsta piešķiršanu, administrēšanu un uzraudzību lauku un zivsaimniecības attīstībai 2014.–2020.gada plānošanas periodā» ar grozījumiem</a:t>
            </a:r>
          </a:p>
          <a:p>
            <a:pPr>
              <a:defRPr/>
            </a:pPr>
            <a:r>
              <a:rPr lang="lv-LV" altLang="en-US" dirty="0" smtClean="0">
                <a:latin typeface="Calibri" panose="020F0502020204030204" pitchFamily="34" charset="0"/>
                <a:cs typeface="Tahoma" panose="020B0604030504040204" pitchFamily="34" charset="0"/>
              </a:rPr>
              <a:t>13.10.2015. </a:t>
            </a:r>
            <a:r>
              <a:rPr lang="lv-LV" altLang="en-US" b="1" dirty="0" smtClean="0">
                <a:latin typeface="Calibri" panose="020F0502020204030204" pitchFamily="34" charset="0"/>
                <a:cs typeface="Tahoma" panose="020B0604030504040204" pitchFamily="34" charset="0"/>
              </a:rPr>
              <a:t>MK noteikumi Nr. 590 </a:t>
            </a:r>
            <a:r>
              <a:rPr lang="lv-LV" altLang="en-US" dirty="0" smtClean="0">
                <a:latin typeface="Calibri" panose="020F0502020204030204" pitchFamily="34" charset="0"/>
                <a:cs typeface="Tahoma" panose="020B0604030504040204" pitchFamily="34" charset="0"/>
              </a:rPr>
              <a:t>«</a:t>
            </a:r>
            <a:r>
              <a:rPr lang="lv-LV" altLang="lv-LV" dirty="0" smtClean="0">
                <a:latin typeface="Calibri" panose="020F0502020204030204" pitchFamily="34" charset="0"/>
                <a:cs typeface="Tahoma" panose="020B0604030504040204" pitchFamily="34" charset="0"/>
              </a:rPr>
              <a:t>Valsts un Eiropas Savienības atbalsta piešķiršanas kārtība lauku attīstībai </a:t>
            </a:r>
            <a:r>
              <a:rPr lang="lv-LV" altLang="lv-LV" dirty="0" err="1" smtClean="0">
                <a:latin typeface="Calibri" panose="020F0502020204030204" pitchFamily="34" charset="0"/>
                <a:cs typeface="Tahoma" panose="020B0604030504040204" pitchFamily="34" charset="0"/>
              </a:rPr>
              <a:t>apakšpasākumam</a:t>
            </a:r>
            <a:r>
              <a:rPr lang="lv-LV" altLang="lv-LV" dirty="0" smtClean="0">
                <a:latin typeface="Calibri" panose="020F0502020204030204" pitchFamily="34" charset="0"/>
                <a:cs typeface="Tahoma" panose="020B0604030504040204" pitchFamily="34" charset="0"/>
              </a:rPr>
              <a:t> «Darbību īstenošana saskaņā ar sabiedrības virzītas vietējās attīstības stratēģiju»» ar grozījumiem</a:t>
            </a:r>
          </a:p>
          <a:p>
            <a:pPr>
              <a:defRPr/>
            </a:pPr>
            <a:r>
              <a:rPr lang="lv-LV" dirty="0" smtClean="0">
                <a:latin typeface="Calibri" panose="020F0502020204030204" pitchFamily="34" charset="0"/>
                <a:ea typeface="Calibri" panose="020F0502020204030204" pitchFamily="34" charset="0"/>
                <a:cs typeface="Times New Roman" panose="02020603050405020304" pitchFamily="18" charset="0"/>
              </a:rPr>
              <a:t>Biedrības „Lauku partnerība ZIEMEĻGAUJA” sabiedrības virzītas vietējās attīstības stratēģija 2014.-2020.gada plānošanas periodam </a:t>
            </a:r>
            <a:r>
              <a:rPr lang="lv-LV" u="sng" dirty="0" smtClean="0">
                <a:latin typeface="Calibri" panose="020F0502020204030204" pitchFamily="34" charset="0"/>
                <a:ea typeface="Calibri" panose="020F0502020204030204" pitchFamily="34" charset="0"/>
                <a:cs typeface="Times New Roman" panose="02020603050405020304" pitchFamily="18" charset="0"/>
              </a:rPr>
              <a:t>ar grozījumiem </a:t>
            </a:r>
            <a:r>
              <a:rPr lang="lv-LV" u="sng" dirty="0" smtClean="0">
                <a:latin typeface="Calibri" panose="020F0502020204030204" pitchFamily="34" charset="0"/>
                <a:ea typeface="Calibri" panose="020F0502020204030204" pitchFamily="34" charset="0"/>
                <a:cs typeface="Times New Roman" panose="02020603050405020304" pitchFamily="18" charset="0"/>
              </a:rPr>
              <a:t>Nr.2</a:t>
            </a:r>
            <a:endParaRPr lang="lv-LV"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dirty="0" smtClean="0"/>
              <a:t>Attiecināmās izmaksas </a:t>
            </a:r>
            <a:r>
              <a:rPr lang="lv-LV" sz="3600" b="1" u="sng" dirty="0" smtClean="0"/>
              <a:t>uzņēmējdarbības</a:t>
            </a:r>
            <a:r>
              <a:rPr lang="lv-LV" sz="3600" b="1" dirty="0" smtClean="0"/>
              <a:t> projektiem</a:t>
            </a:r>
            <a:endParaRPr lang="lv-LV" sz="3600" dirty="0"/>
          </a:p>
        </p:txBody>
      </p:sp>
      <p:sp>
        <p:nvSpPr>
          <p:cNvPr id="3" name="Content Placeholder 2"/>
          <p:cNvSpPr>
            <a:spLocks noGrp="1"/>
          </p:cNvSpPr>
          <p:nvPr>
            <p:ph idx="1"/>
          </p:nvPr>
        </p:nvSpPr>
        <p:spPr>
          <a:xfrm>
            <a:off x="881743" y="1535339"/>
            <a:ext cx="10515600" cy="4351338"/>
          </a:xfrm>
        </p:spPr>
        <p:txBody>
          <a:bodyPr/>
          <a:lstStyle/>
          <a:p>
            <a:r>
              <a:rPr lang="lv-LV" dirty="0" smtClean="0"/>
              <a:t>3.darbībā – </a:t>
            </a:r>
            <a:r>
              <a:rPr lang="lv-LV" dirty="0" err="1" smtClean="0"/>
              <a:t>internetveikala</a:t>
            </a:r>
            <a:r>
              <a:rPr lang="lv-LV" dirty="0" smtClean="0"/>
              <a:t> izveide</a:t>
            </a:r>
          </a:p>
          <a:p>
            <a:r>
              <a:rPr lang="lv-LV" dirty="0" smtClean="0"/>
              <a:t>4.darbībā:</a:t>
            </a:r>
          </a:p>
          <a:p>
            <a:pPr>
              <a:buNone/>
            </a:pPr>
            <a:r>
              <a:rPr lang="lv-LV" dirty="0" smtClean="0"/>
              <a:t>	-  maksa par darbinieku dalību mācībās, kurās apgūst Izglītības kvalitātes valsts dienestā licencētu vai akreditētu izglītības programmu un par kuru sekmīgu apguvi tiek saņemts sertifikāts, vai maksa par transportlīdzekļa vadītāja apmācību, ja tiek iegūta atbilstošās kategorijas transportlīdzekļa vadītāja apliecība,</a:t>
            </a:r>
          </a:p>
          <a:p>
            <a:pPr>
              <a:buNone/>
            </a:pPr>
            <a:r>
              <a:rPr lang="lv-LV" dirty="0" smtClean="0"/>
              <a:t>	- komandējuma izmaksas atbilstoši normatīvajiem aktiem par kārtību, kādā atlīdzināmi ar komandējumiem saistītie izdevumi, ja tās ir tieši saistītas ar projekta īstenošanu un nepārsniedz 2% kopējām  izmaksām par darbinieku dalību mācībās</a:t>
            </a:r>
            <a:endParaRPr lang="lv-LV"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dirty="0" smtClean="0"/>
              <a:t>Attiecināmās izmaksas </a:t>
            </a:r>
            <a:r>
              <a:rPr lang="lv-LV" sz="3600" b="1" u="sng" dirty="0" smtClean="0"/>
              <a:t>sabiedriskā labuma</a:t>
            </a:r>
            <a:r>
              <a:rPr lang="lv-LV" sz="3600" b="1" dirty="0" smtClean="0"/>
              <a:t> projektiem (I)</a:t>
            </a:r>
            <a:endParaRPr lang="lv-LV" sz="3600" dirty="0"/>
          </a:p>
        </p:txBody>
      </p:sp>
      <p:sp>
        <p:nvSpPr>
          <p:cNvPr id="3" name="Content Placeholder 2"/>
          <p:cNvSpPr>
            <a:spLocks noGrp="1"/>
          </p:cNvSpPr>
          <p:nvPr>
            <p:ph idx="1"/>
          </p:nvPr>
        </p:nvSpPr>
        <p:spPr>
          <a:xfrm>
            <a:off x="838200" y="1433740"/>
            <a:ext cx="10515600" cy="4351338"/>
          </a:xfrm>
        </p:spPr>
        <p:txBody>
          <a:bodyPr/>
          <a:lstStyle/>
          <a:p>
            <a:r>
              <a:rPr lang="lv-LV" sz="2400" b="1" dirty="0" smtClean="0"/>
              <a:t>Jaunu pamatlīdzekļu </a:t>
            </a:r>
            <a:r>
              <a:rPr lang="lv-LV" sz="2400" dirty="0" smtClean="0"/>
              <a:t>iegādes un uzstādīšanas izmaksas;</a:t>
            </a:r>
          </a:p>
          <a:p>
            <a:r>
              <a:rPr lang="lv-LV" sz="2400" b="1" dirty="0" smtClean="0"/>
              <a:t>Jaunas būvniecības, būves pārbūves, būves ierīkošanas </a:t>
            </a:r>
            <a:r>
              <a:rPr lang="lv-LV" sz="2400" dirty="0" smtClean="0"/>
              <a:t>(būvdarbi inženierbūves montāžai, ieguldīšanai vai novietošanai pamatnē vai būvē), </a:t>
            </a:r>
            <a:r>
              <a:rPr lang="lv-LV" sz="2400" b="1" dirty="0" smtClean="0"/>
              <a:t>būves novietošanas </a:t>
            </a:r>
            <a:r>
              <a:rPr lang="lv-LV" sz="2400" dirty="0" smtClean="0"/>
              <a:t>(būvdarbi iepriekš izgatavotas būves salikšanai no gataviem elementiem paredzētajā novietnē, neizbūvējot pamatus vai pamatni dziļāk par 30 centimetriem), </a:t>
            </a:r>
            <a:r>
              <a:rPr lang="lv-LV" sz="2400" b="1" dirty="0" smtClean="0"/>
              <a:t>būves atjaunošanas un būves restaurācijas</a:t>
            </a:r>
            <a:r>
              <a:rPr lang="lv-LV" sz="2400" dirty="0" smtClean="0"/>
              <a:t> izmaksas, pamatojoties uz līgumiem ar trešajām personām, kas ir atbildīgas par darbu veikšanu;</a:t>
            </a:r>
          </a:p>
          <a:p>
            <a:r>
              <a:rPr lang="lv-LV" sz="2400" b="1" dirty="0" smtClean="0"/>
              <a:t>Būvmateriālu iegādes </a:t>
            </a:r>
            <a:r>
              <a:rPr lang="lv-LV" sz="2400" dirty="0" smtClean="0"/>
              <a:t>izmaksas, pamatojoties uz būvprojektu ar būvatļaujā izdarītu atzīmi par projektēšanas nosacījumu izpildi vai pretendenta sastādītu tāmi, ja būvvalde pretendentam izsniegusi paskaidrojuma rakstu (apliecinājuma karti);</a:t>
            </a:r>
          </a:p>
          <a:p>
            <a:r>
              <a:rPr lang="lv-LV" sz="2400" b="1" dirty="0" smtClean="0"/>
              <a:t>Teritorijas labiekārtošanas </a:t>
            </a:r>
            <a:r>
              <a:rPr lang="lv-LV" sz="2400" dirty="0" smtClean="0"/>
              <a:t>(piemēram, teritorijas asfaltēšanas vai cita klājuma ieklāšanas, žoga izbūves, zāliena, ilggadīgo stādījumu un ārējā apgaismojuma ierīkošanas) izmaksas</a:t>
            </a:r>
            <a:endParaRPr lang="lv-LV"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dirty="0" smtClean="0"/>
              <a:t>Attiecināmās izmaksas </a:t>
            </a:r>
            <a:r>
              <a:rPr lang="lv-LV" sz="3600" b="1" u="sng" dirty="0" smtClean="0"/>
              <a:t>sabiedriskā labuma</a:t>
            </a:r>
            <a:r>
              <a:rPr lang="lv-LV" sz="3600" b="1" dirty="0" smtClean="0"/>
              <a:t> projektiem (II)</a:t>
            </a:r>
            <a:endParaRPr lang="lv-LV" sz="3600" dirty="0"/>
          </a:p>
        </p:txBody>
      </p:sp>
      <p:sp>
        <p:nvSpPr>
          <p:cNvPr id="3" name="Content Placeholder 2"/>
          <p:cNvSpPr>
            <a:spLocks noGrp="1"/>
          </p:cNvSpPr>
          <p:nvPr>
            <p:ph idx="1"/>
          </p:nvPr>
        </p:nvSpPr>
        <p:spPr>
          <a:xfrm>
            <a:off x="838200" y="1465943"/>
            <a:ext cx="10515600" cy="4711020"/>
          </a:xfrm>
        </p:spPr>
        <p:txBody>
          <a:bodyPr/>
          <a:lstStyle/>
          <a:p>
            <a:r>
              <a:rPr lang="lv-LV" sz="2400" b="1" dirty="0" smtClean="0"/>
              <a:t>Mācību izmaksas</a:t>
            </a:r>
            <a:r>
              <a:rPr lang="lv-LV" sz="2400" dirty="0" smtClean="0"/>
              <a:t>, ja projektu īsteno biedrība vai nodibinājums un piedalās vismaz </a:t>
            </a:r>
            <a:r>
              <a:rPr lang="lv-LV" sz="2400" b="1" dirty="0" smtClean="0"/>
              <a:t>pieci</a:t>
            </a:r>
            <a:r>
              <a:rPr lang="lv-LV" sz="2400" dirty="0" smtClean="0"/>
              <a:t> dalībnieki (bet nevar iegādāties pamatlīdzekļus!);</a:t>
            </a:r>
          </a:p>
          <a:p>
            <a:r>
              <a:rPr lang="lv-LV" sz="2400" b="1" dirty="0" smtClean="0"/>
              <a:t>Ar sabiedriskām attiecībām </a:t>
            </a:r>
            <a:r>
              <a:rPr lang="lv-LV" sz="2400" dirty="0" smtClean="0"/>
              <a:t>saistītas izmaksas, kuras nepieciešamas vietas potenciāla un pievilcības veidošanai un nepārsniedz </a:t>
            </a:r>
            <a:r>
              <a:rPr lang="lv-LV" sz="2400" b="1" dirty="0" smtClean="0"/>
              <a:t>10%</a:t>
            </a:r>
            <a:r>
              <a:rPr lang="lv-LV" sz="2400" dirty="0" smtClean="0"/>
              <a:t> pārējo  attiecināmo izmaksu kopsummas;</a:t>
            </a:r>
          </a:p>
          <a:p>
            <a:r>
              <a:rPr lang="lv-LV" sz="2400" b="1" dirty="0" smtClean="0"/>
              <a:t>Vispārējās izmaksas</a:t>
            </a:r>
            <a:r>
              <a:rPr lang="lv-LV" sz="2400" dirty="0" smtClean="0"/>
              <a:t>, tajā skaitā arhitektu, inženieru un konsultantu honorāri, ekspertīzes, būvuzraudzības un autoruzraudzības pakalpojumu, juridisko pakalpojumu, tehniski ekonomisko pamatojumu, energoefektivitātes audita sagatavošanas izmaksas, kā arī izmaksas par nomas līguma reģistrāciju zemesgrāmatā, ja tās ir tieši saistītas ar projekta sagatavošanu vai īstenošanu un nepārsniedz </a:t>
            </a:r>
            <a:r>
              <a:rPr lang="lv-LV" sz="2400" b="1" dirty="0" smtClean="0"/>
              <a:t>7%</a:t>
            </a:r>
            <a:r>
              <a:rPr lang="lv-LV" sz="2400" dirty="0" smtClean="0"/>
              <a:t> no pārējo attiecināmo izmaksu kopsummas, tajā skaitā:</a:t>
            </a:r>
          </a:p>
          <a:p>
            <a:pPr>
              <a:buNone/>
            </a:pPr>
            <a:r>
              <a:rPr lang="lv-LV" sz="2400" dirty="0" smtClean="0"/>
              <a:t>	</a:t>
            </a:r>
            <a:r>
              <a:rPr lang="lv-LV" sz="2400" b="1" dirty="0" smtClean="0"/>
              <a:t>- 2%</a:t>
            </a:r>
            <a:r>
              <a:rPr lang="lv-LV" sz="2400" dirty="0" smtClean="0"/>
              <a:t> no pamatlīdzekļu iegādes, mācību un sabiedrisko attiecību izmaksām;</a:t>
            </a:r>
          </a:p>
          <a:p>
            <a:pPr>
              <a:buNone/>
            </a:pPr>
            <a:r>
              <a:rPr lang="lv-LV" sz="2400" dirty="0" smtClean="0"/>
              <a:t>	- </a:t>
            </a:r>
            <a:r>
              <a:rPr lang="lv-LV" sz="2400" b="1" dirty="0" smtClean="0"/>
              <a:t>7% </a:t>
            </a:r>
            <a:r>
              <a:rPr lang="lv-LV" sz="2400" dirty="0" smtClean="0"/>
              <a:t>no būvniecības un teritorijas labiekārtošanas izmaksām.</a:t>
            </a:r>
            <a:endParaRPr lang="lv-LV"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dirty="0" smtClean="0"/>
              <a:t>Attiecināmās izmaksas </a:t>
            </a:r>
            <a:r>
              <a:rPr lang="lv-LV" sz="3600" b="1" u="sng" dirty="0" smtClean="0"/>
              <a:t>sabiedriskā labuma</a:t>
            </a:r>
            <a:r>
              <a:rPr lang="lv-LV" sz="3600" b="1" dirty="0" smtClean="0"/>
              <a:t> projektiem (III)</a:t>
            </a:r>
            <a:endParaRPr lang="lv-LV" sz="3600" dirty="0"/>
          </a:p>
        </p:txBody>
      </p:sp>
      <p:sp>
        <p:nvSpPr>
          <p:cNvPr id="3" name="Content Placeholder 2"/>
          <p:cNvSpPr>
            <a:spLocks noGrp="1"/>
          </p:cNvSpPr>
          <p:nvPr>
            <p:ph idx="1"/>
          </p:nvPr>
        </p:nvSpPr>
        <p:spPr/>
        <p:txBody>
          <a:bodyPr/>
          <a:lstStyle/>
          <a:p>
            <a:r>
              <a:rPr lang="lv-LV" dirty="0" smtClean="0"/>
              <a:t>2.darbībā - gadu pēc projekta pabeigšanas attiecināmas ir arī ar projektu saistītā </a:t>
            </a:r>
            <a:r>
              <a:rPr lang="lv-LV" b="1" dirty="0" smtClean="0"/>
              <a:t>personāla atalgojuma </a:t>
            </a:r>
            <a:r>
              <a:rPr lang="lv-LV" dirty="0" smtClean="0"/>
              <a:t>izmaksas (tajā skaitā ar to saistītie nodokļi un nodevas) un darbības nodrošināšanas izmaksas, ja tās nepārsniedz </a:t>
            </a:r>
            <a:r>
              <a:rPr lang="lv-LV" b="1" dirty="0" smtClean="0"/>
              <a:t>15%</a:t>
            </a:r>
            <a:r>
              <a:rPr lang="lv-LV" dirty="0" smtClean="0"/>
              <a:t> no projekta kopējās attiecināmo izmaksu summas. Ar projekta īstenošanu saistītajam personālam atalgojumu izmaksā ne mazāk kā 6 mēnešus.</a:t>
            </a:r>
          </a:p>
          <a:p>
            <a:r>
              <a:rPr lang="lv-LV" dirty="0" smtClean="0"/>
              <a:t>Attiecināms ir </a:t>
            </a:r>
            <a:r>
              <a:rPr lang="lv-LV" b="1" dirty="0" smtClean="0"/>
              <a:t>pievienotās vērtības nodoklis</a:t>
            </a:r>
            <a:r>
              <a:rPr lang="lv-LV" dirty="0" smtClean="0"/>
              <a:t>, ja nav tiesību to atskaitīt no valsts budžetā maksājamās nodokļa summas kā priekšnodokli normatīvajos aktos par pievienotās vērtības nodokli noteiktajā kārtībā – </a:t>
            </a:r>
            <a:r>
              <a:rPr lang="lv-LV" u="sng" dirty="0" smtClean="0"/>
              <a:t>attiecas arī uz uzņēmējdarbības projektiem</a:t>
            </a:r>
            <a:r>
              <a:rPr lang="lv-LV" dirty="0" smtClean="0"/>
              <a:t>!</a:t>
            </a:r>
            <a:endParaRPr lang="lv-LV"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0189"/>
          </a:xfrm>
        </p:spPr>
        <p:txBody>
          <a:bodyPr/>
          <a:lstStyle/>
          <a:p>
            <a:r>
              <a:rPr lang="lv-LV" sz="4000" b="1" dirty="0" smtClean="0"/>
              <a:t>Neattiecināmās izmaksas (I)</a:t>
            </a:r>
            <a:endParaRPr lang="lv-LV" sz="4000" b="1" dirty="0"/>
          </a:p>
        </p:txBody>
      </p:sp>
      <p:sp>
        <p:nvSpPr>
          <p:cNvPr id="3" name="Content Placeholder 2"/>
          <p:cNvSpPr>
            <a:spLocks noGrp="1"/>
          </p:cNvSpPr>
          <p:nvPr>
            <p:ph idx="1"/>
          </p:nvPr>
        </p:nvSpPr>
        <p:spPr>
          <a:xfrm>
            <a:off x="809172" y="1161142"/>
            <a:ext cx="10515600" cy="4740049"/>
          </a:xfrm>
        </p:spPr>
        <p:txBody>
          <a:bodyPr/>
          <a:lstStyle/>
          <a:p>
            <a:r>
              <a:rPr lang="lv-LV" sz="2600" dirty="0" smtClean="0"/>
              <a:t>Procentu maksājumi, maksa par naudas pārskaitījumiem, valūtas maiņas komisijas maksājumi un valūtas kursa svārstību dēļ radušies zaudējumi;</a:t>
            </a:r>
          </a:p>
          <a:p>
            <a:r>
              <a:rPr lang="lv-LV" sz="2600" dirty="0" smtClean="0"/>
              <a:t>Naudas sodi, līgumsodi un tiesas prāvu izmaksas;</a:t>
            </a:r>
          </a:p>
          <a:p>
            <a:r>
              <a:rPr lang="lv-LV" sz="2600" dirty="0" smtClean="0"/>
              <a:t>Tādu apakšlīgumu slēgšana, kuri mākslīgi un nepamatoti palielina projekta izmaksas un kuros samaksa ir noteikta procentos no kopējām projekta izmaksām;</a:t>
            </a:r>
          </a:p>
          <a:p>
            <a:r>
              <a:rPr lang="lv-LV" sz="2600" dirty="0" smtClean="0"/>
              <a:t>Izmaksas, kas saistītas ar jebkuru piegādi, pakalpojumu vai darbu, par kuru nav veikta atbilstoša iepirkuma procedūra saskaņā ar normatīvajiem aktiem par iepirkuma procedūras piemērošanu;</a:t>
            </a:r>
          </a:p>
          <a:p>
            <a:r>
              <a:rPr lang="lv-LV" sz="2600" dirty="0" smtClean="0"/>
              <a:t>Esošo būvju, iegādāto pamatlīdzekļu un programmnodrošinājuma uzturēšanas izmaksas;</a:t>
            </a:r>
          </a:p>
          <a:p>
            <a:r>
              <a:rPr lang="lv-LV" sz="2600" dirty="0" smtClean="0"/>
              <a:t>Īpašuma vai kapitāldaļu iegādes izdevumi;</a:t>
            </a:r>
          </a:p>
          <a:p>
            <a:r>
              <a:rPr lang="lv-LV" sz="2600" dirty="0" smtClean="0"/>
              <a:t>Tehniskās apkopes, rezerves daļu un ekspluatācijas izdevumi;</a:t>
            </a:r>
          </a:p>
          <a:p>
            <a:endParaRPr lang="lv-LV"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4704"/>
          </a:xfrm>
        </p:spPr>
        <p:txBody>
          <a:bodyPr/>
          <a:lstStyle/>
          <a:p>
            <a:r>
              <a:rPr lang="lv-LV" sz="4000" b="1" dirty="0" smtClean="0"/>
              <a:t>Neattiecināmās izmaksas (II)</a:t>
            </a:r>
            <a:endParaRPr lang="lv-LV" sz="4000" dirty="0"/>
          </a:p>
        </p:txBody>
      </p:sp>
      <p:sp>
        <p:nvSpPr>
          <p:cNvPr id="3" name="Content Placeholder 2"/>
          <p:cNvSpPr>
            <a:spLocks noGrp="1"/>
          </p:cNvSpPr>
          <p:nvPr>
            <p:ph idx="1"/>
          </p:nvPr>
        </p:nvSpPr>
        <p:spPr>
          <a:xfrm>
            <a:off x="838200" y="1190171"/>
            <a:ext cx="10515600" cy="4986792"/>
          </a:xfrm>
        </p:spPr>
        <p:txBody>
          <a:bodyPr/>
          <a:lstStyle/>
          <a:p>
            <a:r>
              <a:rPr lang="lv-LV" sz="2600" dirty="0" smtClean="0"/>
              <a:t>Atlīdzība personālam (skat. izņēmumu);</a:t>
            </a:r>
          </a:p>
          <a:p>
            <a:r>
              <a:rPr lang="lv-LV" sz="2600" dirty="0" smtClean="0"/>
              <a:t>Jebkuras piemaksas par papildu darbu, virsstundu darbu vai darbu svētku dienās, prēmijas, materiālā stimulēšana un naudas balvas;</a:t>
            </a:r>
          </a:p>
          <a:p>
            <a:r>
              <a:rPr lang="lv-LV" sz="2600" dirty="0" smtClean="0"/>
              <a:t>Nodokļi un nodevas (izņemot saistībā ar atalgojumu un PVN);</a:t>
            </a:r>
          </a:p>
          <a:p>
            <a:r>
              <a:rPr lang="lv-LV" sz="2600" dirty="0" smtClean="0"/>
              <a:t>Amfībiju, mopēdu, motociklu, triciklu, kvadriciklu, traktortehnikas, autobusu, vieglo automobiļu un kravas automobiļu (izņemot vispārējas nozīmes un speciālos transportlīdzekļus, kas pielāgoti specifisku darbu veikšanai, kam ir uzstādītas specifisko funkciju izpildei paredzētās iekārtas un kam ir mobila pakalpojuma sniegšanas vieta) iegādes izdevumi;</a:t>
            </a:r>
          </a:p>
          <a:p>
            <a:r>
              <a:rPr lang="lv-LV" sz="2600" dirty="0" smtClean="0"/>
              <a:t>Izdevumi, kas saistīti ar jebkuru darbību īstenošanu ārvalstīs;</a:t>
            </a:r>
          </a:p>
          <a:p>
            <a:r>
              <a:rPr lang="lv-LV" sz="2600" dirty="0" smtClean="0"/>
              <a:t>Maksa par mācībām, kas ir daļa no vispārējās vidējās izglītības vai augstākās izglītības programmām vai ir saistītas ar ES vai citu finanšu instrumentu atbalsta saņemšanu un projekta iesniegumu sagatavošanu;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4704"/>
          </a:xfrm>
        </p:spPr>
        <p:txBody>
          <a:bodyPr/>
          <a:lstStyle/>
          <a:p>
            <a:r>
              <a:rPr lang="lv-LV" sz="4000" b="1" dirty="0" smtClean="0"/>
              <a:t>Neattiecināmās izmaksas (III)</a:t>
            </a:r>
            <a:endParaRPr lang="lv-LV" sz="4000" dirty="0"/>
          </a:p>
        </p:txBody>
      </p:sp>
      <p:sp>
        <p:nvSpPr>
          <p:cNvPr id="3" name="Content Placeholder 2"/>
          <p:cNvSpPr>
            <a:spLocks noGrp="1"/>
          </p:cNvSpPr>
          <p:nvPr>
            <p:ph idx="1"/>
          </p:nvPr>
        </p:nvSpPr>
        <p:spPr>
          <a:xfrm>
            <a:off x="838200" y="1190171"/>
            <a:ext cx="10515600" cy="4986792"/>
          </a:xfrm>
        </p:spPr>
        <p:txBody>
          <a:bodyPr/>
          <a:lstStyle/>
          <a:p>
            <a:r>
              <a:rPr lang="lv-LV" sz="2600" dirty="0" smtClean="0"/>
              <a:t>Pašvaldības ceļu būvniecības un pārbūves izmaksas, no kurām attiecināmas ir laukumu un piebrauktuves vai iebrauktuves (pieslēgums esošajam ceļam vai ielai, kas paredzēts transportlīdzekļu piekļūšanai ceļa vai ielas piegulošajai teritorijai un īpašumam) būvniecības vai pārbūves izmaksas;</a:t>
            </a:r>
          </a:p>
          <a:p>
            <a:r>
              <a:rPr lang="lv-LV" sz="2600" dirty="0" smtClean="0"/>
              <a:t>Izmaksas, kas radušās pirms projekta iesnieguma iesniegšanas  LAD (izņemot vispārējās izmaksas);</a:t>
            </a:r>
          </a:p>
          <a:p>
            <a:r>
              <a:rPr lang="lv-LV" sz="2600" dirty="0" smtClean="0"/>
              <a:t> Tādu pamatlīdzekļu iegādes izmaksas, kuri ir saistīti ar lauksaimniecības produktu primāro ražošanu;</a:t>
            </a:r>
          </a:p>
          <a:p>
            <a:r>
              <a:rPr lang="lv-LV" sz="2600" dirty="0" smtClean="0"/>
              <a:t>Dzīvnieku un viengadīgu augu iegādes izmaksas;</a:t>
            </a:r>
            <a:endParaRPr lang="lv-LV" sz="2600" dirty="0" smtClean="0"/>
          </a:p>
          <a:p>
            <a:r>
              <a:rPr lang="lv-LV" sz="2600" dirty="0" smtClean="0"/>
              <a:t>Hidrotehnisko būvju izveides izmaksas;</a:t>
            </a:r>
          </a:p>
          <a:p>
            <a:r>
              <a:rPr lang="lv-LV" sz="2600" dirty="0" smtClean="0"/>
              <a:t>Mazvērtīgā inventāra iegāde (izņēmums – mācību projekti);</a:t>
            </a:r>
          </a:p>
          <a:p>
            <a:r>
              <a:rPr lang="lv-LV" sz="2600" dirty="0" smtClean="0"/>
              <a:t> Izmaksas, kas pēc LAD novērtējuma pārsniedz vidējās izmaksas, kā arī izmaksas par noteiktajā termiņā nepabeigtajiem darbiem</a:t>
            </a:r>
            <a:r>
              <a:rPr lang="lv-LV" sz="2200" dirty="0" smtClean="0"/>
              <a:t>  </a:t>
            </a:r>
          </a:p>
          <a:p>
            <a:endParaRPr lang="lv-LV" sz="2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86" y="365125"/>
            <a:ext cx="11088914" cy="1325563"/>
          </a:xfrm>
        </p:spPr>
        <p:txBody>
          <a:bodyPr/>
          <a:lstStyle/>
          <a:p>
            <a:r>
              <a:rPr lang="lv-LV" sz="4000" b="1" dirty="0" smtClean="0"/>
              <a:t>Mācību projekti (sabiedriskā labuma projekti)</a:t>
            </a:r>
            <a:endParaRPr lang="lv-LV" sz="4000" b="1" dirty="0"/>
          </a:p>
        </p:txBody>
      </p:sp>
      <p:sp>
        <p:nvSpPr>
          <p:cNvPr id="3" name="Content Placeholder 2"/>
          <p:cNvSpPr>
            <a:spLocks noGrp="1"/>
          </p:cNvSpPr>
          <p:nvPr>
            <p:ph idx="1"/>
          </p:nvPr>
        </p:nvSpPr>
        <p:spPr>
          <a:xfrm>
            <a:off x="838200" y="1422400"/>
            <a:ext cx="10515600" cy="4754563"/>
          </a:xfrm>
        </p:spPr>
        <p:txBody>
          <a:bodyPr/>
          <a:lstStyle/>
          <a:p>
            <a:r>
              <a:rPr lang="lv-LV" dirty="0" smtClean="0"/>
              <a:t>Mācības ir kursi, kuru ietvaros tiek apgūta </a:t>
            </a:r>
            <a:r>
              <a:rPr lang="lv-LV" b="1" dirty="0" smtClean="0"/>
              <a:t>konkrēta programma</a:t>
            </a:r>
            <a:r>
              <a:rPr lang="lv-LV" dirty="0" smtClean="0"/>
              <a:t>. Ja tā ir nometne, tad tās pamatā ir jābūt kādām apmācībām, piemēram, mācības bērniem par veselīgu dzīvesveidu.</a:t>
            </a:r>
          </a:p>
          <a:p>
            <a:r>
              <a:rPr lang="lv-LV" dirty="0" smtClean="0"/>
              <a:t>Projektu īsteno biedrība vai nodibinājums un piedalās vismaz </a:t>
            </a:r>
            <a:r>
              <a:rPr lang="lv-LV" b="1" dirty="0" smtClean="0"/>
              <a:t>pieci</a:t>
            </a:r>
            <a:r>
              <a:rPr lang="lv-LV" dirty="0" smtClean="0"/>
              <a:t> dalībnieki.</a:t>
            </a:r>
          </a:p>
          <a:p>
            <a:r>
              <a:rPr lang="lv-LV" dirty="0" smtClean="0"/>
              <a:t>Attiecināmas ir izmaksas, kas nepieciešamas, lai noorganizētu konkrētas mācības, piemēram, samaksa lektoriem, ēdināšana, naktsmītne (ja tā ir nometne), materiāli nodarbībām.</a:t>
            </a:r>
          </a:p>
          <a:p>
            <a:r>
              <a:rPr lang="lv-LV" dirty="0" smtClean="0"/>
              <a:t>Pamatlīdzekļu iegāde mācību projektos nav attiecināma.</a:t>
            </a:r>
          </a:p>
          <a:p>
            <a:r>
              <a:rPr lang="lv-LV" dirty="0" smtClean="0"/>
              <a:t>Mācību projektiem nav noteikts uzraudzības periods, bet atbalsta saņēmējam 5 darba dienas pirms mācību sākuma jāinformē VRG un LAD par to norises vietu un laiku.</a:t>
            </a:r>
            <a:endParaRPr lang="lv-LV"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7618"/>
          </a:xfrm>
        </p:spPr>
        <p:txBody>
          <a:bodyPr/>
          <a:lstStyle/>
          <a:p>
            <a:r>
              <a:rPr lang="lv-LV" sz="4000" b="1" dirty="0" smtClean="0"/>
              <a:t>Iesniedzamie dokumenti</a:t>
            </a:r>
            <a:endParaRPr lang="lv-LV" sz="4000" b="1" dirty="0"/>
          </a:p>
        </p:txBody>
      </p:sp>
      <p:sp>
        <p:nvSpPr>
          <p:cNvPr id="3" name="Content Placeholder 2"/>
          <p:cNvSpPr>
            <a:spLocks noGrp="1"/>
          </p:cNvSpPr>
          <p:nvPr>
            <p:ph idx="1"/>
          </p:nvPr>
        </p:nvSpPr>
        <p:spPr>
          <a:xfrm>
            <a:off x="838200" y="1407885"/>
            <a:ext cx="10515600" cy="4652963"/>
          </a:xfrm>
        </p:spPr>
        <p:txBody>
          <a:bodyPr/>
          <a:lstStyle/>
          <a:p>
            <a:pPr algn="just" eaLnBrk="1" hangingPunct="1">
              <a:lnSpc>
                <a:spcPct val="100000"/>
              </a:lnSpc>
              <a:spcBef>
                <a:spcPct val="0"/>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Projekta </a:t>
            </a:r>
            <a:r>
              <a:rPr lang="lv-LV" sz="2400" dirty="0" smtClean="0">
                <a:solidFill>
                  <a:srgbClr val="000000"/>
                </a:solidFill>
                <a:latin typeface="Arial" pitchFamily="34" charset="0"/>
                <a:cs typeface="Arial" pitchFamily="34" charset="0"/>
                <a:sym typeface="Calibri" pitchFamily="34" charset="0"/>
              </a:rPr>
              <a:t>iesniegums </a:t>
            </a:r>
            <a:r>
              <a:rPr lang="lv-LV" sz="2400" dirty="0" err="1" smtClean="0">
                <a:solidFill>
                  <a:srgbClr val="000000"/>
                </a:solidFill>
                <a:latin typeface="Arial" pitchFamily="34" charset="0"/>
                <a:cs typeface="Arial" pitchFamily="34" charset="0"/>
                <a:sym typeface="Calibri" pitchFamily="34" charset="0"/>
              </a:rPr>
              <a:t>EPSī</a:t>
            </a:r>
            <a:endParaRPr lang="lv-LV" sz="2400" dirty="0" smtClean="0">
              <a:solidFill>
                <a:srgbClr val="000000"/>
              </a:solidFill>
              <a:latin typeface="Arial" pitchFamily="34" charset="0"/>
              <a:cs typeface="Arial" pitchFamily="34" charset="0"/>
              <a:sym typeface="Calibri" pitchFamily="34" charset="0"/>
            </a:endParaRP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Atbalsta pretendenta deklarācija</a:t>
            </a: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Nekustamo īpašumu apliecinoši dokumenti</a:t>
            </a: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Iepirkuma procedūru apliecinoši dokumenti</a:t>
            </a: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Būvniecības dokumenti</a:t>
            </a: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Uzskaites veidlapa par saņemto </a:t>
            </a:r>
            <a:r>
              <a:rPr lang="lv-LV" sz="2400" i="1" dirty="0" err="1" smtClean="0">
                <a:solidFill>
                  <a:srgbClr val="000000"/>
                </a:solidFill>
                <a:latin typeface="Arial" pitchFamily="34" charset="0"/>
                <a:cs typeface="Arial" pitchFamily="34" charset="0"/>
                <a:sym typeface="Calibri" pitchFamily="34" charset="0"/>
              </a:rPr>
              <a:t>de</a:t>
            </a:r>
            <a:r>
              <a:rPr lang="lv-LV" sz="2400" i="1" dirty="0" smtClean="0">
                <a:solidFill>
                  <a:srgbClr val="000000"/>
                </a:solidFill>
                <a:latin typeface="Arial" pitchFamily="34" charset="0"/>
                <a:cs typeface="Arial" pitchFamily="34" charset="0"/>
                <a:sym typeface="Calibri" pitchFamily="34" charset="0"/>
              </a:rPr>
              <a:t> </a:t>
            </a:r>
            <a:r>
              <a:rPr lang="lv-LV" sz="2400" i="1" dirty="0" err="1" smtClean="0">
                <a:solidFill>
                  <a:srgbClr val="000000"/>
                </a:solidFill>
                <a:latin typeface="Arial" pitchFamily="34" charset="0"/>
                <a:cs typeface="Arial" pitchFamily="34" charset="0"/>
                <a:sym typeface="Calibri" pitchFamily="34" charset="0"/>
              </a:rPr>
              <a:t>minimis</a:t>
            </a:r>
            <a:r>
              <a:rPr lang="lv-LV" sz="2400" i="1" dirty="0" smtClean="0">
                <a:solidFill>
                  <a:srgbClr val="000000"/>
                </a:solidFill>
                <a:latin typeface="Arial" pitchFamily="34" charset="0"/>
                <a:cs typeface="Arial" pitchFamily="34" charset="0"/>
                <a:sym typeface="Calibri" pitchFamily="34" charset="0"/>
              </a:rPr>
              <a:t> </a:t>
            </a:r>
            <a:r>
              <a:rPr lang="lv-LV" sz="2400" dirty="0" smtClean="0">
                <a:solidFill>
                  <a:srgbClr val="000000"/>
                </a:solidFill>
                <a:latin typeface="Arial" pitchFamily="34" charset="0"/>
                <a:cs typeface="Arial" pitchFamily="34" charset="0"/>
                <a:sym typeface="Calibri" pitchFamily="34" charset="0"/>
              </a:rPr>
              <a:t>atbalstu (ja attiecas)</a:t>
            </a: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Valsts vides dienesta reģionālās vides pārvaldes izsniegta izziņa (ja attiecas)</a:t>
            </a:r>
          </a:p>
          <a:p>
            <a:pPr algn="just" eaLnBrk="1" hangingPunct="1">
              <a:lnSpc>
                <a:spcPct val="100000"/>
              </a:lnSpc>
              <a:spcBef>
                <a:spcPts val="513"/>
              </a:spcBef>
              <a:buClr>
                <a:srgbClr val="000000"/>
              </a:buClr>
              <a:buFontTx/>
              <a:buChar char="•"/>
            </a:pPr>
            <a:r>
              <a:rPr lang="lv-LV" sz="2400" dirty="0" smtClean="0">
                <a:solidFill>
                  <a:srgbClr val="000000"/>
                </a:solidFill>
                <a:latin typeface="Arial" pitchFamily="34" charset="0"/>
                <a:cs typeface="Arial" pitchFamily="34" charset="0"/>
                <a:sym typeface="Calibri" pitchFamily="34" charset="0"/>
              </a:rPr>
              <a:t>Kopprojekta dokumenti (ja attiecas)</a:t>
            </a:r>
          </a:p>
          <a:p>
            <a:pPr algn="just" eaLnBrk="1" hangingPunct="1">
              <a:lnSpc>
                <a:spcPct val="100000"/>
              </a:lnSpc>
              <a:spcBef>
                <a:spcPts val="513"/>
              </a:spcBef>
              <a:buClr>
                <a:srgbClr val="000000"/>
              </a:buClr>
              <a:buFontTx/>
              <a:buChar char="•"/>
            </a:pPr>
            <a:r>
              <a:rPr lang="lv-LV" sz="2400" b="1" dirty="0" smtClean="0"/>
              <a:t>Atbalsta pretendenta pašnovērtējums par projekta atbilstību vietējās attīstības stratēģijā attiecīgajai rīcībai noteiktajiem projektu vērtēšanas kritērijiem, norādot katram kritērijam atbilstošo punktu skaitu un pamatojot punktu skaita atbilstību</a:t>
            </a:r>
            <a:endParaRPr lang="lv-LV" sz="2400" b="1" dirty="0" smtClean="0">
              <a:solidFill>
                <a:srgbClr val="000000"/>
              </a:solidFill>
              <a:latin typeface="Arial" pitchFamily="34" charset="0"/>
              <a:cs typeface="Arial" pitchFamily="34" charset="0"/>
              <a:sym typeface="Calibri" pitchFamily="34" charset="0"/>
            </a:endParaRPr>
          </a:p>
          <a:p>
            <a:pPr>
              <a:buNone/>
            </a:pPr>
            <a:endParaRPr lang="lv-LV"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275"/>
          </a:xfrm>
        </p:spPr>
        <p:txBody>
          <a:bodyPr/>
          <a:lstStyle/>
          <a:p>
            <a:r>
              <a:rPr lang="lv-LV" sz="4000" b="1" dirty="0" smtClean="0"/>
              <a:t>Nekustamā īpašuma dokumenti</a:t>
            </a:r>
            <a:endParaRPr lang="lv-LV" sz="4000" b="1" dirty="0"/>
          </a:p>
        </p:txBody>
      </p:sp>
      <p:sp>
        <p:nvSpPr>
          <p:cNvPr id="3" name="Content Placeholder 2"/>
          <p:cNvSpPr>
            <a:spLocks noGrp="1"/>
          </p:cNvSpPr>
          <p:nvPr>
            <p:ph idx="1"/>
          </p:nvPr>
        </p:nvSpPr>
        <p:spPr>
          <a:xfrm>
            <a:off x="838200" y="1349829"/>
            <a:ext cx="10515600" cy="4827134"/>
          </a:xfrm>
        </p:spPr>
        <p:txBody>
          <a:bodyPr/>
          <a:lstStyle/>
          <a:p>
            <a:pPr>
              <a:buFont typeface="Arial" pitchFamily="34" charset="0"/>
              <a:buNone/>
            </a:pPr>
            <a:r>
              <a:rPr lang="lv-LV" sz="2000" dirty="0" smtClean="0">
                <a:latin typeface="Arial" pitchFamily="34" charset="0"/>
                <a:cs typeface="Arial" pitchFamily="34" charset="0"/>
              </a:rPr>
              <a:t>Ja projekta īstenošanas vieta tiek nomāta vai patapināta:</a:t>
            </a:r>
          </a:p>
          <a:p>
            <a:pPr algn="just"/>
            <a:r>
              <a:rPr lang="lv-LV" sz="2000" b="1" dirty="0" smtClean="0">
                <a:latin typeface="Arial" pitchFamily="34" charset="0"/>
                <a:cs typeface="Arial" pitchFamily="34" charset="0"/>
              </a:rPr>
              <a:t>stacionāro pamatlīdzekļu iegādes gadījumā,</a:t>
            </a:r>
            <a:r>
              <a:rPr lang="lv-LV" sz="2000" dirty="0" smtClean="0">
                <a:latin typeface="Arial" pitchFamily="34" charset="0"/>
                <a:cs typeface="Arial" pitchFamily="34" charset="0"/>
              </a:rPr>
              <a:t> iesniedz </a:t>
            </a:r>
            <a:r>
              <a:rPr lang="lv-LV" sz="2000" b="1" dirty="0" smtClean="0">
                <a:latin typeface="Arial" pitchFamily="34" charset="0"/>
                <a:cs typeface="Arial" pitchFamily="34" charset="0"/>
              </a:rPr>
              <a:t>nomas vai patapinājuma līguma kopiju</a:t>
            </a:r>
            <a:r>
              <a:rPr lang="lv-LV" sz="2000" dirty="0" smtClean="0">
                <a:latin typeface="Arial" pitchFamily="34" charset="0"/>
                <a:cs typeface="Arial" pitchFamily="34" charset="0"/>
              </a:rPr>
              <a:t> (nomas vai patapinājuma līgums noslēgts vismaz uz 7 gadiem no projekta iesnieguma iesniegšanas dienas);</a:t>
            </a:r>
          </a:p>
          <a:p>
            <a:pPr algn="just"/>
            <a:r>
              <a:rPr lang="lv-LV" sz="2000" b="1" dirty="0" smtClean="0">
                <a:latin typeface="Arial" pitchFamily="34" charset="0"/>
                <a:cs typeface="Arial" pitchFamily="34" charset="0"/>
              </a:rPr>
              <a:t>būvniecības gadījumā</a:t>
            </a:r>
            <a:r>
              <a:rPr lang="lv-LV" sz="2000" dirty="0" smtClean="0">
                <a:latin typeface="Arial" pitchFamily="34" charset="0"/>
                <a:cs typeface="Arial" pitchFamily="34" charset="0"/>
              </a:rPr>
              <a:t> -  kopā ar projekta iesniegumu vai pirms projekta īstenošanas uzsākšanas iesniedz </a:t>
            </a:r>
            <a:r>
              <a:rPr lang="lv-LV" sz="2000" b="1" dirty="0" smtClean="0">
                <a:latin typeface="Arial" pitchFamily="34" charset="0"/>
                <a:cs typeface="Arial" pitchFamily="34" charset="0"/>
              </a:rPr>
              <a:t>ilgtermiņa nomas līgumu, kas reģistrēts zemesgrāmatā</a:t>
            </a:r>
            <a:r>
              <a:rPr lang="lv-LV" sz="2000" dirty="0" smtClean="0">
                <a:latin typeface="Arial" pitchFamily="34" charset="0"/>
                <a:cs typeface="Arial" pitchFamily="34" charset="0"/>
              </a:rPr>
              <a:t> un kurā minētais nomas termiņš nav īsāks par 7 gadiem no projekta iesnieguma iesniegšanas dienas; </a:t>
            </a:r>
          </a:p>
          <a:p>
            <a:pPr algn="just"/>
            <a:r>
              <a:rPr lang="lv-LV" sz="2000" b="1" dirty="0" smtClean="0">
                <a:latin typeface="Arial" pitchFamily="34" charset="0"/>
                <a:cs typeface="Arial" pitchFamily="34" charset="0"/>
              </a:rPr>
              <a:t>atsevišķu labiekārtojuma elementu</a:t>
            </a:r>
            <a:r>
              <a:rPr lang="lv-LV" sz="2000" dirty="0" smtClean="0">
                <a:latin typeface="Arial" pitchFamily="34" charset="0"/>
                <a:cs typeface="Arial" pitchFamily="34" charset="0"/>
              </a:rPr>
              <a:t>, stacionāro reklāmas vai informācijas stendu uzstādīšanas vai tādu pamatlīdzekļu iegādes gadījumā, kuri nav stacionāri novietojami, ja vien projektā plānotās aktivitātes neīsteno noteiktā telpā, </a:t>
            </a:r>
            <a:r>
              <a:rPr lang="lv-LV" sz="2000" b="1" dirty="0" smtClean="0">
                <a:latin typeface="Arial" pitchFamily="34" charset="0"/>
                <a:cs typeface="Arial" pitchFamily="34" charset="0"/>
              </a:rPr>
              <a:t>iesniedz saskaņojumu ar nekustamā īpašuma īpašnieku</a:t>
            </a:r>
            <a:r>
              <a:rPr lang="lv-LV" sz="2000" dirty="0" smtClean="0">
                <a:latin typeface="Arial" pitchFamily="34" charset="0"/>
                <a:cs typeface="Arial" pitchFamily="34" charset="0"/>
              </a:rPr>
              <a:t> (saskaņojums ar nekustamā īpašuma īpašnieku noslēgts vismaz uz 7 gadiem no projekta iesnieguma iesniegšanas dienas).</a:t>
            </a:r>
          </a:p>
          <a:p>
            <a:pPr algn="just"/>
            <a:endParaRPr lang="lv-LV" sz="2000" dirty="0" smtClean="0">
              <a:latin typeface="Arial" pitchFamily="34" charset="0"/>
              <a:cs typeface="Arial" pitchFamily="34" charset="0"/>
            </a:endParaRPr>
          </a:p>
          <a:p>
            <a:pPr algn="just">
              <a:buFont typeface="Arial" pitchFamily="34" charset="0"/>
              <a:buNone/>
            </a:pPr>
            <a:r>
              <a:rPr lang="lv-LV" sz="2000" dirty="0" smtClean="0">
                <a:latin typeface="Arial" pitchFamily="34" charset="0"/>
                <a:cs typeface="Arial" pitchFamily="34" charset="0"/>
              </a:rPr>
              <a:t>Projekta īstenošanas vietas īpašumtiesības apliecina ieraksts zemesgrāmatā.</a:t>
            </a:r>
          </a:p>
          <a:p>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838200" y="365125"/>
            <a:ext cx="10515600" cy="912813"/>
          </a:xfrm>
        </p:spPr>
        <p:txBody>
          <a:bodyPr/>
          <a:lstStyle/>
          <a:p>
            <a:pPr algn="ctr"/>
            <a:r>
              <a:rPr lang="lv-LV" sz="3200" b="1" dirty="0" err="1" smtClean="0"/>
              <a:t>Apakšpasākumā</a:t>
            </a:r>
            <a:r>
              <a:rPr lang="lv-LV" sz="3200" b="1" dirty="0" smtClean="0"/>
              <a:t> "Darbību īstenošana saskaņā ar sabiedrības virzītas vietējās attīstības stratēģiju“ atbalstāmās darbības (I)</a:t>
            </a:r>
          </a:p>
        </p:txBody>
      </p:sp>
      <p:sp>
        <p:nvSpPr>
          <p:cNvPr id="3075" name="Content Placeholder 4"/>
          <p:cNvSpPr>
            <a:spLocks noGrp="1"/>
          </p:cNvSpPr>
          <p:nvPr>
            <p:ph idx="1"/>
          </p:nvPr>
        </p:nvSpPr>
        <p:spPr>
          <a:xfrm>
            <a:off x="794656" y="1683884"/>
            <a:ext cx="10515600" cy="4972050"/>
          </a:xfrm>
        </p:spPr>
        <p:txBody>
          <a:bodyPr/>
          <a:lstStyle/>
          <a:p>
            <a:pPr>
              <a:buNone/>
            </a:pPr>
            <a:r>
              <a:rPr lang="lv-LV" sz="3200" b="1" dirty="0" smtClean="0"/>
              <a:t>Aktivitātē "Vietējās ekonomikas stiprināšanas iniciatīvas":</a:t>
            </a:r>
          </a:p>
          <a:p>
            <a:pPr marL="514350" indent="-514350">
              <a:buAutoNum type="arabicPeriod"/>
            </a:pPr>
            <a:r>
              <a:rPr lang="lv-LV" sz="3200" dirty="0" smtClean="0"/>
              <a:t>Jaunu produktu un pakalpojumu radīšana, esošo produktu un pakalpojumu attīstīšana, to realizēšanai tirgū un kvalitatīvu darba apstākļu radīšana;</a:t>
            </a:r>
          </a:p>
          <a:p>
            <a:pPr marL="514350" indent="-514350">
              <a:buAutoNum type="arabicPeriod"/>
            </a:pPr>
            <a:r>
              <a:rPr lang="lv-LV" sz="3200" dirty="0" smtClean="0"/>
              <a:t>Lauksaimniecības produktu </a:t>
            </a:r>
            <a:r>
              <a:rPr lang="lv-LV" sz="3200" b="1" dirty="0" smtClean="0"/>
              <a:t>pārstrāde</a:t>
            </a:r>
            <a:r>
              <a:rPr lang="lv-LV" sz="3200" dirty="0" smtClean="0"/>
              <a:t>, to realizēšanai tirgū un kvalitatīvu darba apstākļu radīšana;</a:t>
            </a:r>
          </a:p>
          <a:p>
            <a:pPr>
              <a:buNone/>
            </a:pPr>
            <a:r>
              <a:rPr lang="lv-LV" sz="3200" dirty="0" smtClean="0"/>
              <a:t>3. Vietējās produkcijas realizēšanai paredzētas vides radīšana vai labiekārtošana, kā arī jaunu realizācijas veidu ieviešana un to atpazīstamības tēla veidošana;</a:t>
            </a:r>
          </a:p>
          <a:p>
            <a:pPr>
              <a:buNone/>
            </a:pPr>
            <a:r>
              <a:rPr lang="lv-LV" sz="3200" dirty="0" smtClean="0"/>
              <a:t>4.   Darbinieku produktivitātes kāpināšana</a:t>
            </a:r>
          </a:p>
          <a:p>
            <a:endParaRPr lang="lv-LV" dirty="0" smtClean="0"/>
          </a:p>
          <a:p>
            <a:endParaRPr lang="lv-LV"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3104"/>
          </a:xfrm>
        </p:spPr>
        <p:txBody>
          <a:bodyPr/>
          <a:lstStyle/>
          <a:p>
            <a:r>
              <a:rPr lang="lv-LV" sz="4000" b="1" dirty="0" smtClean="0"/>
              <a:t>Iepirkuma dokumentācija</a:t>
            </a:r>
            <a:endParaRPr lang="lv-LV" sz="4000" b="1" dirty="0"/>
          </a:p>
        </p:txBody>
      </p:sp>
      <p:sp>
        <p:nvSpPr>
          <p:cNvPr id="3" name="Content Placeholder 2"/>
          <p:cNvSpPr>
            <a:spLocks noGrp="1"/>
          </p:cNvSpPr>
          <p:nvPr>
            <p:ph idx="1"/>
          </p:nvPr>
        </p:nvSpPr>
        <p:spPr>
          <a:xfrm>
            <a:off x="1346200" y="1553028"/>
            <a:ext cx="10515600" cy="4783592"/>
          </a:xfrm>
        </p:spPr>
        <p:txBody>
          <a:bodyPr/>
          <a:lstStyle/>
          <a:p>
            <a:r>
              <a:rPr lang="lv-LV" dirty="0" smtClean="0"/>
              <a:t>Vadlīnijas pieejamas LAD mājas lapā</a:t>
            </a:r>
            <a:endParaRPr lang="lv-LV" dirty="0"/>
          </a:p>
        </p:txBody>
      </p:sp>
      <p:pic>
        <p:nvPicPr>
          <p:cNvPr id="4" name="Picture 3"/>
          <p:cNvPicPr>
            <a:picLocks noChangeAspect="1" noChangeArrowheads="1"/>
          </p:cNvPicPr>
          <p:nvPr/>
        </p:nvPicPr>
        <p:blipFill>
          <a:blip r:embed="rId2" cstate="print"/>
          <a:srcRect/>
          <a:stretch>
            <a:fillRect/>
          </a:stretch>
        </p:blipFill>
        <p:spPr bwMode="auto">
          <a:xfrm>
            <a:off x="1277257" y="2180998"/>
            <a:ext cx="9144000" cy="3040062"/>
          </a:xfrm>
          <a:prstGeom prst="rect">
            <a:avLst/>
          </a:prstGeom>
          <a:noFill/>
          <a:ln w="9525">
            <a:noFill/>
            <a:miter lim="800000"/>
            <a:headEnd/>
            <a:tailEnd/>
          </a:ln>
        </p:spPr>
      </p:pic>
      <p:sp>
        <p:nvSpPr>
          <p:cNvPr id="5" name="TextBox 6"/>
          <p:cNvSpPr txBox="1">
            <a:spLocks noChangeArrowheads="1"/>
          </p:cNvSpPr>
          <p:nvPr/>
        </p:nvSpPr>
        <p:spPr bwMode="auto">
          <a:xfrm>
            <a:off x="1817688" y="5232854"/>
            <a:ext cx="8353425" cy="1569660"/>
          </a:xfrm>
          <a:prstGeom prst="rect">
            <a:avLst/>
          </a:prstGeom>
          <a:noFill/>
          <a:ln w="9525">
            <a:noFill/>
            <a:miter lim="800000"/>
            <a:headEnd/>
            <a:tailEnd/>
          </a:ln>
        </p:spPr>
        <p:txBody>
          <a:bodyPr>
            <a:spAutoFit/>
          </a:bodyPr>
          <a:lstStyle/>
          <a:p>
            <a:r>
              <a:rPr lang="lv-LV" sz="2400" dirty="0"/>
              <a:t>Visizdevīgāko piedāvājumu, kura noteikšanā viens no kritērijiem ir zemākā cena, apliecina ar vismaz </a:t>
            </a:r>
            <a:r>
              <a:rPr lang="lv-LV" sz="2400" b="1" dirty="0"/>
              <a:t>divu derīgu</a:t>
            </a:r>
            <a:r>
              <a:rPr lang="lv-LV" sz="2400" dirty="0"/>
              <a:t> piedāvājumu salīdzināšanu konkrētai </a:t>
            </a:r>
            <a:r>
              <a:rPr lang="lv-LV" sz="2400" dirty="0" smtClean="0"/>
              <a:t>iegādei.</a:t>
            </a:r>
            <a:endParaRPr lang="lv-LV" sz="2400" dirty="0"/>
          </a:p>
          <a:p>
            <a:r>
              <a:rPr lang="lv-LV" sz="2400" dirty="0"/>
              <a:t>Apliecina interešu konflikta </a:t>
            </a:r>
            <a:r>
              <a:rPr lang="lv-LV" sz="2400" dirty="0" smtClean="0"/>
              <a:t>neesību.</a:t>
            </a:r>
            <a:endParaRPr lang="lv-LV"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4000" b="1" dirty="0" smtClean="0"/>
              <a:t>Būvniecības dokumenti (I)</a:t>
            </a:r>
            <a:endParaRPr lang="lv-LV" sz="4000" b="1" dirty="0"/>
          </a:p>
        </p:txBody>
      </p:sp>
      <p:sp>
        <p:nvSpPr>
          <p:cNvPr id="3" name="Content Placeholder 2"/>
          <p:cNvSpPr>
            <a:spLocks noGrp="1"/>
          </p:cNvSpPr>
          <p:nvPr>
            <p:ph idx="1"/>
          </p:nvPr>
        </p:nvSpPr>
        <p:spPr/>
        <p:txBody>
          <a:bodyPr/>
          <a:lstStyle/>
          <a:p>
            <a:r>
              <a:rPr lang="lv-LV" dirty="0" smtClean="0"/>
              <a:t>Būvniecības vadlīnijas pieejamas LAD mājas lapā</a:t>
            </a:r>
          </a:p>
          <a:p>
            <a:pPr marL="177800" indent="-177800" algn="just">
              <a:defRPr/>
            </a:pPr>
            <a:r>
              <a:rPr lang="lv-LV" sz="2400" dirty="0" smtClean="0">
                <a:latin typeface="Arial" pitchFamily="34" charset="0"/>
                <a:cs typeface="Arial" pitchFamily="34" charset="0"/>
              </a:rPr>
              <a:t>Būvniecības dokumentus (izņemot papildinātu būvatļauju), iepirkuma dokumentus, kas saistīti ar būvniecības izmaksām, iesniedz kopā ar </a:t>
            </a:r>
            <a:r>
              <a:rPr lang="lv-LV" sz="2400" b="1" dirty="0" smtClean="0">
                <a:latin typeface="Arial" pitchFamily="34" charset="0"/>
                <a:cs typeface="Arial" pitchFamily="34" charset="0"/>
              </a:rPr>
              <a:t>projekta iesniegumu vai sešu mēnešu </a:t>
            </a:r>
            <a:r>
              <a:rPr lang="lv-LV" sz="2400" dirty="0" smtClean="0">
                <a:latin typeface="Arial" pitchFamily="34" charset="0"/>
                <a:cs typeface="Arial" pitchFamily="34" charset="0"/>
              </a:rPr>
              <a:t>laikā pēc projekta iesnieguma apstiprināšanas, bet ne vēlāk kā piecu darbdienu laikā pēc iepirkuma procedūras pabeigšanas vai kopā ar rēķinu priekšapmaksas pieprasījumu.</a:t>
            </a:r>
          </a:p>
          <a:p>
            <a:pPr marL="177800" indent="-177800" algn="just">
              <a:defRPr/>
            </a:pPr>
            <a:r>
              <a:rPr lang="lv-LV" sz="2400" dirty="0" smtClean="0">
                <a:latin typeface="Arial" pitchFamily="34" charset="0"/>
                <a:cs typeface="Arial" pitchFamily="34" charset="0"/>
              </a:rPr>
              <a:t>Attiecināmas ir tikai tās būvprojekta tāmes pozīciju un būvmateriālu izmaksas, kas </a:t>
            </a:r>
            <a:r>
              <a:rPr lang="lv-LV" sz="2400" b="1" dirty="0" smtClean="0">
                <a:latin typeface="Arial" pitchFamily="34" charset="0"/>
                <a:cs typeface="Arial" pitchFamily="34" charset="0"/>
              </a:rPr>
              <a:t>tieši saistītas ar konkrētā projekta mērķa sasniegšanu.</a:t>
            </a:r>
          </a:p>
          <a:p>
            <a:endParaRPr lang="lv-LV"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0189"/>
          </a:xfrm>
        </p:spPr>
        <p:txBody>
          <a:bodyPr/>
          <a:lstStyle/>
          <a:p>
            <a:r>
              <a:rPr lang="lv-LV" sz="4000" b="1" dirty="0" smtClean="0"/>
              <a:t>Būvniecības dokumenti (II)</a:t>
            </a:r>
            <a:endParaRPr lang="lv-LV" sz="4000" b="1" dirty="0"/>
          </a:p>
        </p:txBody>
      </p:sp>
      <p:sp>
        <p:nvSpPr>
          <p:cNvPr id="3" name="Content Placeholder 2"/>
          <p:cNvSpPr>
            <a:spLocks noGrp="1"/>
          </p:cNvSpPr>
          <p:nvPr>
            <p:ph idx="1"/>
          </p:nvPr>
        </p:nvSpPr>
        <p:spPr>
          <a:xfrm>
            <a:off x="406401" y="1219200"/>
            <a:ext cx="11205028" cy="4957763"/>
          </a:xfrm>
        </p:spPr>
        <p:txBody>
          <a:bodyPr/>
          <a:lstStyle/>
          <a:p>
            <a:pPr>
              <a:buNone/>
            </a:pPr>
            <a:r>
              <a:rPr lang="lv-LV" sz="2400" dirty="0" smtClean="0"/>
              <a:t>Par jaunas būvniecības, būves atjaunošanas, būves restaurācijas, būves ierīkošanas, būves novietošanas un pārbūves projektiem atbilstoši plānotajai būvniecības iecerei un būvju grupai papildus iesniedz šādus dokumentus:</a:t>
            </a:r>
          </a:p>
          <a:p>
            <a:r>
              <a:rPr lang="lv-LV" sz="2400" dirty="0" smtClean="0"/>
              <a:t>būvatļaujas kopiju vai paskaidrojuma raksta (apliecinājuma kartes) kopiju ar būvvaldes atzīmi par būvniecības ieceres akceptu;</a:t>
            </a:r>
          </a:p>
          <a:p>
            <a:r>
              <a:rPr lang="lv-LV" sz="2400" dirty="0" smtClean="0"/>
              <a:t>būvprojektu, ja atbilstoši plānotajai būvniecības iecerei būvvalde pretendentam izsniegusi būvatļauju un izdarījusi tajā atzīmi par projektēšanas nosacījumu izpildi;</a:t>
            </a:r>
          </a:p>
          <a:p>
            <a:r>
              <a:rPr lang="lv-LV" sz="2400" dirty="0" smtClean="0"/>
              <a:t>papildinātu būvatļaujas kopiju ar būvvaldes atzīmi par būvdarbu uzsākšanas nosacījumu izpildi – kopā ar projekta iesniegumu vai deviņu mēnešu laikā pēc dienas, kad stājies spēkā lēmums par projekta iesnieguma apstiprināšanu;</a:t>
            </a:r>
          </a:p>
          <a:p>
            <a:r>
              <a:rPr lang="lv-LV" sz="2400" dirty="0" smtClean="0"/>
              <a:t>sagatavotu būvniecības izmaksu tāmi, ja atbilstoši plānotajai būvniecības iecerei būvvalde pretendentam izsniegusi paskaidrojuma rakstu (apliecinājuma karti);</a:t>
            </a:r>
          </a:p>
          <a:p>
            <a:r>
              <a:rPr lang="lv-LV" sz="2400" dirty="0" smtClean="0"/>
              <a:t>iegādājoties būvmateriālus (ja būvvalde atbilstoši plānotajai būvniecības iecerei nav izsniegusi paskaidrojuma rakstu (apliecinājuma karti)), – būvprojektu vai tā kopiju un būvatļauju ar būvvaldes atzīmi par projektēšanas nosacījumu izpildi</a:t>
            </a:r>
            <a:endParaRPr lang="lv-LV"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046"/>
          </a:xfrm>
        </p:spPr>
        <p:txBody>
          <a:bodyPr/>
          <a:lstStyle/>
          <a:p>
            <a:r>
              <a:rPr lang="lv-LV" sz="4000" b="1" dirty="0" smtClean="0"/>
              <a:t>Citi dokumenti</a:t>
            </a:r>
            <a:endParaRPr lang="lv-LV" sz="4000" b="1" dirty="0"/>
          </a:p>
        </p:txBody>
      </p:sp>
      <p:sp>
        <p:nvSpPr>
          <p:cNvPr id="3" name="Content Placeholder 2"/>
          <p:cNvSpPr>
            <a:spLocks noGrp="1"/>
          </p:cNvSpPr>
          <p:nvPr>
            <p:ph idx="1"/>
          </p:nvPr>
        </p:nvSpPr>
        <p:spPr>
          <a:xfrm>
            <a:off x="838200" y="1190171"/>
            <a:ext cx="10515600" cy="4986792"/>
          </a:xfrm>
        </p:spPr>
        <p:txBody>
          <a:bodyPr/>
          <a:lstStyle/>
          <a:p>
            <a:pPr>
              <a:buFont typeface="Arial" pitchFamily="34" charset="0"/>
              <a:buNone/>
              <a:defRPr/>
            </a:pPr>
            <a:r>
              <a:rPr lang="lv-LV" sz="2400" b="1" dirty="0" err="1" smtClean="0">
                <a:latin typeface="Arial" pitchFamily="34" charset="0"/>
                <a:cs typeface="Arial" pitchFamily="34" charset="0"/>
              </a:rPr>
              <a:t>De</a:t>
            </a:r>
            <a:r>
              <a:rPr lang="lv-LV" sz="2400" b="1" dirty="0" smtClean="0">
                <a:latin typeface="Arial" pitchFamily="34" charset="0"/>
                <a:cs typeface="Arial" pitchFamily="34" charset="0"/>
              </a:rPr>
              <a:t> </a:t>
            </a:r>
            <a:r>
              <a:rPr lang="lv-LV" sz="2400" b="1" dirty="0" err="1" smtClean="0">
                <a:latin typeface="Arial" pitchFamily="34" charset="0"/>
                <a:cs typeface="Arial" pitchFamily="34" charset="0"/>
              </a:rPr>
              <a:t>minimis</a:t>
            </a:r>
            <a:r>
              <a:rPr lang="lv-LV" sz="2400" b="1" dirty="0" smtClean="0">
                <a:latin typeface="Arial" pitchFamily="34" charset="0"/>
                <a:cs typeface="Arial" pitchFamily="34" charset="0"/>
              </a:rPr>
              <a:t> uzskaites veidlapa</a:t>
            </a:r>
          </a:p>
          <a:p>
            <a:pPr marL="0" indent="0" algn="just">
              <a:buFont typeface="Arial" pitchFamily="34" charset="0"/>
              <a:buNone/>
              <a:defRPr/>
            </a:pPr>
            <a:r>
              <a:rPr lang="lv-LV" sz="2400" dirty="0" smtClean="0">
                <a:latin typeface="Arial" pitchFamily="34" charset="0"/>
                <a:cs typeface="Arial" pitchFamily="34" charset="0"/>
              </a:rPr>
              <a:t>Kopējais </a:t>
            </a:r>
            <a:r>
              <a:rPr lang="lv-LV" sz="2400" i="1" dirty="0" err="1" smtClean="0">
                <a:latin typeface="Arial" pitchFamily="34" charset="0"/>
                <a:cs typeface="Arial" pitchFamily="34" charset="0"/>
              </a:rPr>
              <a:t>de</a:t>
            </a:r>
            <a:r>
              <a:rPr lang="lv-LV" sz="2400" i="1" dirty="0" smtClean="0">
                <a:latin typeface="Arial" pitchFamily="34" charset="0"/>
                <a:cs typeface="Arial" pitchFamily="34" charset="0"/>
              </a:rPr>
              <a:t> </a:t>
            </a:r>
            <a:r>
              <a:rPr lang="lv-LV" sz="2400" i="1" dirty="0" err="1" smtClean="0">
                <a:latin typeface="Arial" pitchFamily="34" charset="0"/>
                <a:cs typeface="Arial" pitchFamily="34" charset="0"/>
              </a:rPr>
              <a:t>minimis</a:t>
            </a:r>
            <a:r>
              <a:rPr lang="lv-LV" sz="2400" dirty="0" smtClean="0">
                <a:latin typeface="Arial" pitchFamily="34" charset="0"/>
                <a:cs typeface="Arial" pitchFamily="34" charset="0"/>
              </a:rPr>
              <a:t> atbalsts, ko viena dalībvalsts piešķīrusi vienam vienotam uzņēmumam, jebkurā triju fiskālo gadu periodā nepārsniedz EUR 200 000</a:t>
            </a:r>
          </a:p>
          <a:p>
            <a:pPr marL="0" indent="0" algn="just">
              <a:buFont typeface="Arial" pitchFamily="34" charset="0"/>
              <a:buNone/>
              <a:defRPr/>
            </a:pPr>
            <a:r>
              <a:rPr lang="lv-LV" sz="2400" b="1" dirty="0" smtClean="0">
                <a:latin typeface="Arial" pitchFamily="34" charset="0"/>
                <a:cs typeface="Arial" pitchFamily="34" charset="0"/>
              </a:rPr>
              <a:t>Valsts vides dienesta Reģionālās vides pārvaldes izsniegtu izziņa </a:t>
            </a:r>
            <a:r>
              <a:rPr lang="lv-LV" sz="2400" dirty="0" smtClean="0">
                <a:latin typeface="Arial" pitchFamily="34" charset="0"/>
                <a:cs typeface="Arial" pitchFamily="34" charset="0"/>
              </a:rPr>
              <a:t>par to, kura piesārņojoša darbība tiks veikta, īstenojot projektu, un kuru atļauju – A vai B kategorijas piesārņojošas darbības atļauju vai C kategorijas piesārņojošas darbības apliecinājumu – pretendentam ir nepieciešams saņemt (ja attiecas)</a:t>
            </a:r>
          </a:p>
          <a:p>
            <a:pPr algn="just">
              <a:buNone/>
              <a:defRPr/>
            </a:pPr>
            <a:r>
              <a:rPr lang="lv-LV" sz="2400" dirty="0" smtClean="0">
                <a:latin typeface="Arial" pitchFamily="34" charset="0"/>
                <a:cs typeface="Arial" pitchFamily="34" charset="0"/>
              </a:rPr>
              <a:t>Ja atbalsta pretendents ir </a:t>
            </a:r>
            <a:r>
              <a:rPr lang="lv-LV" sz="2400" b="1" dirty="0" smtClean="0">
                <a:latin typeface="Arial" pitchFamily="34" charset="0"/>
                <a:cs typeface="Arial" pitchFamily="34" charset="0"/>
              </a:rPr>
              <a:t>biedrība un nodibinājums</a:t>
            </a:r>
            <a:r>
              <a:rPr lang="lv-LV" sz="2400" dirty="0" smtClean="0">
                <a:latin typeface="Arial" pitchFamily="34" charset="0"/>
                <a:cs typeface="Arial" pitchFamily="34" charset="0"/>
              </a:rPr>
              <a:t>, jāiesniedz valdes apstiprināts lēmums par projekta īstenošanu un visām no tā izrietošajām saistībām, norādot projekta kopējās izmaksas un finansēšanas avotus.</a:t>
            </a:r>
          </a:p>
          <a:p>
            <a:pPr>
              <a:buNone/>
              <a:defRPr/>
            </a:pPr>
            <a:r>
              <a:rPr lang="lv-LV" sz="2400" b="1" dirty="0" smtClean="0">
                <a:latin typeface="Arial" pitchFamily="34" charset="0"/>
                <a:cs typeface="Arial" pitchFamily="34" charset="0"/>
              </a:rPr>
              <a:t>Vietējā pašvaldība iesniedz </a:t>
            </a:r>
            <a:r>
              <a:rPr lang="lv-LV" sz="2400" dirty="0" smtClean="0">
                <a:latin typeface="Arial" pitchFamily="34" charset="0"/>
                <a:cs typeface="Arial" pitchFamily="34" charset="0"/>
              </a:rPr>
              <a:t>pašvaldības lēmumu par piedalīšanos projektā un projekta īstenošanai nepieciešamā finansējuma apmēru.</a:t>
            </a:r>
          </a:p>
          <a:p>
            <a:endParaRPr lang="lv-LV"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7618"/>
          </a:xfrm>
        </p:spPr>
        <p:txBody>
          <a:bodyPr/>
          <a:lstStyle/>
          <a:p>
            <a:r>
              <a:rPr lang="lv-LV" sz="4000" b="1" dirty="0" smtClean="0"/>
              <a:t>Iesniedzamie dokumenti (</a:t>
            </a:r>
            <a:r>
              <a:rPr lang="lv-LV" sz="4000" b="1" u="sng" dirty="0" smtClean="0"/>
              <a:t>no stratēģijas)</a:t>
            </a:r>
            <a:endParaRPr lang="lv-LV" sz="4000" b="1" u="sng" dirty="0"/>
          </a:p>
        </p:txBody>
      </p:sp>
      <p:sp>
        <p:nvSpPr>
          <p:cNvPr id="3" name="Content Placeholder 2"/>
          <p:cNvSpPr>
            <a:spLocks noGrp="1"/>
          </p:cNvSpPr>
          <p:nvPr>
            <p:ph idx="1"/>
          </p:nvPr>
        </p:nvSpPr>
        <p:spPr>
          <a:xfrm>
            <a:off x="838200" y="1465943"/>
            <a:ext cx="10515600" cy="4594906"/>
          </a:xfrm>
        </p:spPr>
        <p:txBody>
          <a:bodyPr/>
          <a:lstStyle/>
          <a:p>
            <a:pPr algn="just" eaLnBrk="1" hangingPunct="1">
              <a:lnSpc>
                <a:spcPct val="100000"/>
              </a:lnSpc>
              <a:spcBef>
                <a:spcPct val="0"/>
              </a:spcBef>
              <a:buClr>
                <a:srgbClr val="000000"/>
              </a:buClr>
              <a:buFontTx/>
              <a:buChar char="•"/>
            </a:pPr>
            <a:r>
              <a:rPr lang="lv-LV" sz="2400" dirty="0" smtClean="0"/>
              <a:t>Lai pierādītu projekta nepieciešamību un nozīmību, atbalsta pretendents </a:t>
            </a:r>
            <a:r>
              <a:rPr lang="lv-LV" sz="2400" u="sng" dirty="0" smtClean="0"/>
              <a:t>var papildus iesniegt</a:t>
            </a:r>
            <a:r>
              <a:rPr lang="lv-LV" sz="2400" dirty="0" smtClean="0"/>
              <a:t> informāciju, kas to pierāda, piemēram, izpētes materiāli, iedzīvotāju aptaujas rezultāti, publikācijas presē u.tml. </a:t>
            </a:r>
            <a:endParaRPr lang="lv-LV" sz="2400" dirty="0" smtClean="0">
              <a:solidFill>
                <a:srgbClr val="000000"/>
              </a:solidFill>
              <a:latin typeface="Arial" pitchFamily="34" charset="0"/>
              <a:cs typeface="Arial" pitchFamily="34" charset="0"/>
              <a:sym typeface="Calibri" pitchFamily="34" charset="0"/>
            </a:endParaRPr>
          </a:p>
          <a:p>
            <a:pPr algn="just" eaLnBrk="1" hangingPunct="1">
              <a:lnSpc>
                <a:spcPct val="100000"/>
              </a:lnSpc>
              <a:spcBef>
                <a:spcPts val="513"/>
              </a:spcBef>
              <a:buClr>
                <a:srgbClr val="000000"/>
              </a:buClr>
              <a:buFontTx/>
              <a:buChar char="•"/>
            </a:pPr>
            <a:r>
              <a:rPr lang="lv-LV" sz="2400" dirty="0" smtClean="0"/>
              <a:t>Lai pierādītu projekta iesniedzēja kapacitāti (atbilstoša izglītība, pieredze), atbalsta pretendents </a:t>
            </a:r>
            <a:r>
              <a:rPr lang="lv-LV" sz="2400" u="sng" dirty="0" smtClean="0"/>
              <a:t>var papildus iesniegt</a:t>
            </a:r>
            <a:r>
              <a:rPr lang="lv-LV" sz="2400" dirty="0" smtClean="0"/>
              <a:t> to apliecinošu informāciju, piemēram, izglītības dokumentu, apliecību, sertifikātu kopijas, izziņas, apliecinājumus u.tml. </a:t>
            </a:r>
            <a:endParaRPr lang="lv-LV" sz="2400" dirty="0" smtClean="0">
              <a:solidFill>
                <a:srgbClr val="000000"/>
              </a:solidFill>
              <a:latin typeface="Arial" pitchFamily="34" charset="0"/>
              <a:cs typeface="Arial" pitchFamily="34" charset="0"/>
              <a:sym typeface="Calibri" pitchFamily="34" charset="0"/>
            </a:endParaRPr>
          </a:p>
          <a:p>
            <a:pPr algn="just" eaLnBrk="1" hangingPunct="1">
              <a:lnSpc>
                <a:spcPct val="100000"/>
              </a:lnSpc>
              <a:spcBef>
                <a:spcPts val="513"/>
              </a:spcBef>
              <a:buClr>
                <a:srgbClr val="000000"/>
              </a:buClr>
              <a:buFontTx/>
              <a:buChar char="•"/>
            </a:pPr>
            <a:r>
              <a:rPr lang="lv-LV" sz="2400" dirty="0" smtClean="0"/>
              <a:t>Pretendentiem </a:t>
            </a:r>
            <a:r>
              <a:rPr lang="lv-LV" sz="2400" dirty="0" smtClean="0"/>
              <a:t>ir jāiesniedz dokuments, kas apliecina projektā plānotās labiekārtojamās vietas nozīmības statusu, ja tāds ir piešķirts (rīcība 2.1.)</a:t>
            </a:r>
          </a:p>
          <a:p>
            <a:pPr algn="just" eaLnBrk="1" hangingPunct="1">
              <a:lnSpc>
                <a:spcPct val="100000"/>
              </a:lnSpc>
              <a:spcBef>
                <a:spcPts val="513"/>
              </a:spcBef>
              <a:buClr>
                <a:srgbClr val="000000"/>
              </a:buClr>
              <a:buFontTx/>
              <a:buChar char="•"/>
            </a:pPr>
            <a:r>
              <a:rPr lang="lv-LV" sz="2400" dirty="0" smtClean="0"/>
              <a:t>Pretendentiem ir jāiesniedz dokuments, kas pamato projekta īstenošanas rezultātu uzturēšanu projekta uzraudzības periodā (</a:t>
            </a:r>
            <a:r>
              <a:rPr lang="lv-LV" sz="2400" b="1" dirty="0" smtClean="0"/>
              <a:t>sabiedriskā labuma projektiem</a:t>
            </a:r>
            <a:r>
              <a:rPr lang="lv-LV" sz="2400" dirty="0" smtClean="0"/>
              <a:t>)</a:t>
            </a:r>
            <a:endParaRPr lang="lv-LV"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469"/>
            <a:ext cx="10515600" cy="984704"/>
          </a:xfrm>
        </p:spPr>
        <p:txBody>
          <a:bodyPr/>
          <a:lstStyle/>
          <a:p>
            <a:r>
              <a:rPr lang="lv-LV" sz="3600" b="1" dirty="0" smtClean="0"/>
              <a:t>Biežāk pieļautās kļūdas, noraidīšanas iemesli</a:t>
            </a:r>
            <a:endParaRPr lang="lv-LV" sz="3600" b="1" dirty="0"/>
          </a:p>
        </p:txBody>
      </p:sp>
      <p:sp>
        <p:nvSpPr>
          <p:cNvPr id="3" name="Content Placeholder 2"/>
          <p:cNvSpPr>
            <a:spLocks noGrp="1"/>
          </p:cNvSpPr>
          <p:nvPr>
            <p:ph idx="1"/>
          </p:nvPr>
        </p:nvSpPr>
        <p:spPr>
          <a:xfrm>
            <a:off x="794657" y="1128940"/>
            <a:ext cx="10758714" cy="4351338"/>
          </a:xfrm>
        </p:spPr>
        <p:txBody>
          <a:bodyPr/>
          <a:lstStyle/>
          <a:p>
            <a:r>
              <a:rPr lang="lv-LV" sz="2400" dirty="0" smtClean="0"/>
              <a:t>Projektos sadārdzinātas izmaksas;</a:t>
            </a:r>
          </a:p>
          <a:p>
            <a:r>
              <a:rPr lang="lv-LV" sz="2400" dirty="0" smtClean="0"/>
              <a:t>Naudas plūsmā neatspoguļo visu uzņēmuma darbību vai vairāku projektu izmaksas, nav plānoti atbilstoši ieņēmumi pret ieguldījumiem;</a:t>
            </a:r>
          </a:p>
          <a:p>
            <a:r>
              <a:rPr lang="lv-LV" sz="2400" dirty="0" smtClean="0"/>
              <a:t>Dzīvotspēja;</a:t>
            </a:r>
          </a:p>
          <a:p>
            <a:r>
              <a:rPr lang="lv-LV" sz="2400" dirty="0" smtClean="0"/>
              <a:t>Lietderība;</a:t>
            </a:r>
          </a:p>
          <a:p>
            <a:r>
              <a:rPr lang="lv-LV" sz="2400" dirty="0" smtClean="0"/>
              <a:t>Cenu salīdzināšana, tiek salīdzinātas nesalīdzināmas preces;</a:t>
            </a:r>
          </a:p>
          <a:p>
            <a:r>
              <a:rPr lang="lv-LV" sz="2400" dirty="0" smtClean="0"/>
              <a:t>Būvniecība – nav noskaidrots būvvaldē, vai plānotā būvniecība ir iespējama un akceptējama no būvvaldes puses;</a:t>
            </a:r>
          </a:p>
          <a:p>
            <a:r>
              <a:rPr lang="lv-LV" sz="2400" dirty="0" smtClean="0"/>
              <a:t>Mākslīgi radīti apstākļi;</a:t>
            </a:r>
          </a:p>
          <a:p>
            <a:r>
              <a:rPr lang="lv-LV" sz="2400" dirty="0" smtClean="0"/>
              <a:t>Atbalsta pretendenta atbilstība pasākuma nosacījumiem (apgrozījums, saimnieciskā darbība, GNU);</a:t>
            </a:r>
          </a:p>
          <a:p>
            <a:r>
              <a:rPr lang="lv-LV" sz="2400" dirty="0" smtClean="0"/>
              <a:t>Sabiedriskā labuma projektiem ir komerciāls raksturs;</a:t>
            </a:r>
          </a:p>
          <a:p>
            <a:r>
              <a:rPr lang="lv-LV" sz="2400" dirty="0" smtClean="0"/>
              <a:t>Kopprojekta gadījumā nav investīciju, ko izmantos kopīgi.</a:t>
            </a:r>
          </a:p>
          <a:p>
            <a:endParaRPr lang="lv-LV"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00555"/>
            <a:ext cx="10515600" cy="868588"/>
          </a:xfrm>
        </p:spPr>
        <p:txBody>
          <a:bodyPr/>
          <a:lstStyle/>
          <a:p>
            <a:r>
              <a:rPr lang="lv-LV" sz="4000" b="1" dirty="0" smtClean="0"/>
              <a:t>Projektu iesniegšana - </a:t>
            </a:r>
            <a:r>
              <a:rPr lang="lv-LV" sz="4000" b="1" dirty="0" smtClean="0"/>
              <a:t>04</a:t>
            </a:r>
            <a:r>
              <a:rPr lang="lv-LV" sz="4000" b="1" dirty="0" smtClean="0"/>
              <a:t>.03. </a:t>
            </a:r>
            <a:r>
              <a:rPr lang="lv-LV" sz="4000" b="1" dirty="0" smtClean="0"/>
              <a:t>– </a:t>
            </a:r>
            <a:r>
              <a:rPr lang="lv-LV" sz="4000" b="1" dirty="0" smtClean="0"/>
              <a:t>04</a:t>
            </a:r>
            <a:r>
              <a:rPr lang="lv-LV" sz="4000" b="1" dirty="0" smtClean="0"/>
              <a:t>.04.2019.</a:t>
            </a:r>
            <a:endParaRPr lang="lv-LV" sz="4000" b="1" dirty="0"/>
          </a:p>
        </p:txBody>
      </p:sp>
      <p:sp>
        <p:nvSpPr>
          <p:cNvPr id="3" name="Content Placeholder 2"/>
          <p:cNvSpPr>
            <a:spLocks noGrp="1"/>
          </p:cNvSpPr>
          <p:nvPr>
            <p:ph idx="1"/>
          </p:nvPr>
        </p:nvSpPr>
        <p:spPr>
          <a:xfrm>
            <a:off x="838200" y="2380343"/>
            <a:ext cx="10515600" cy="3796620"/>
          </a:xfrm>
        </p:spPr>
        <p:txBody>
          <a:bodyPr/>
          <a:lstStyle/>
          <a:p>
            <a:pPr algn="just"/>
            <a:r>
              <a:rPr lang="lv-LV" dirty="0" smtClean="0">
                <a:latin typeface="Arial" pitchFamily="34" charset="0"/>
                <a:cs typeface="Arial" pitchFamily="34" charset="0"/>
              </a:rPr>
              <a:t>Projektu iesniegumus var iesniegt </a:t>
            </a:r>
            <a:r>
              <a:rPr lang="lv-LV" b="1" u="sng" dirty="0" smtClean="0">
                <a:latin typeface="Arial" pitchFamily="34" charset="0"/>
                <a:cs typeface="Arial" pitchFamily="34" charset="0"/>
              </a:rPr>
              <a:t>tikai</a:t>
            </a:r>
            <a:r>
              <a:rPr lang="lv-LV" dirty="0" smtClean="0">
                <a:latin typeface="Arial" pitchFamily="34" charset="0"/>
                <a:cs typeface="Arial" pitchFamily="34" charset="0"/>
              </a:rPr>
              <a:t> Lauku </a:t>
            </a:r>
            <a:r>
              <a:rPr lang="lv-LV" dirty="0" smtClean="0">
                <a:latin typeface="Arial" pitchFamily="34" charset="0"/>
                <a:cs typeface="Arial" pitchFamily="34" charset="0"/>
              </a:rPr>
              <a:t>atbalsta dienesta Elektroniskās pieteikšanās sistēmā </a:t>
            </a:r>
            <a:r>
              <a:rPr lang="lv-LV" u="sng" dirty="0" smtClean="0">
                <a:latin typeface="Arial" pitchFamily="34" charset="0"/>
                <a:cs typeface="Arial" pitchFamily="34" charset="0"/>
                <a:hlinkClick r:id="rId2"/>
              </a:rPr>
              <a:t>https://eps.lad.gov.lv/login</a:t>
            </a:r>
            <a:r>
              <a:rPr lang="lv-LV" dirty="0" smtClean="0">
                <a:latin typeface="Arial" pitchFamily="34" charset="0"/>
                <a:cs typeface="Arial" pitchFamily="34" charset="0"/>
              </a:rPr>
              <a:t> ;</a:t>
            </a:r>
          </a:p>
          <a:p>
            <a:pPr algn="just"/>
            <a:r>
              <a:rPr lang="lv-LV" sz="2400" dirty="0" smtClean="0">
                <a:latin typeface="Arial" pitchFamily="34" charset="0"/>
                <a:cs typeface="Arial" pitchFamily="34" charset="0"/>
              </a:rPr>
              <a:t>Jābūt </a:t>
            </a:r>
            <a:r>
              <a:rPr lang="lv-LV" sz="2400" dirty="0" smtClean="0">
                <a:latin typeface="Arial" pitchFamily="34" charset="0"/>
                <a:cs typeface="Arial" pitchFamily="34" charset="0"/>
              </a:rPr>
              <a:t>LAD </a:t>
            </a:r>
            <a:r>
              <a:rPr lang="lv-LV" sz="2400" dirty="0" smtClean="0">
                <a:latin typeface="Arial" pitchFamily="34" charset="0"/>
                <a:cs typeface="Arial" pitchFamily="34" charset="0"/>
              </a:rPr>
              <a:t>klientam</a:t>
            </a:r>
            <a:r>
              <a:rPr lang="lv-LV" sz="2400" dirty="0" smtClean="0">
                <a:latin typeface="Arial" pitchFamily="34" charset="0"/>
                <a:cs typeface="Arial" pitchFamily="34" charset="0"/>
              </a:rPr>
              <a:t> un </a:t>
            </a:r>
            <a:r>
              <a:rPr lang="lv-LV" sz="2400" dirty="0" smtClean="0">
                <a:latin typeface="Arial" pitchFamily="34" charset="0"/>
                <a:cs typeface="Arial" pitchFamily="34" charset="0"/>
              </a:rPr>
              <a:t>Elektroniskās </a:t>
            </a:r>
            <a:r>
              <a:rPr lang="lv-LV" sz="2400" dirty="0" smtClean="0">
                <a:latin typeface="Arial" pitchFamily="34" charset="0"/>
                <a:cs typeface="Arial" pitchFamily="34" charset="0"/>
              </a:rPr>
              <a:t>pieteikšanās sistēmas (EPS) </a:t>
            </a:r>
            <a:r>
              <a:rPr lang="lv-LV" sz="2400" dirty="0" smtClean="0">
                <a:latin typeface="Arial" pitchFamily="34" charset="0"/>
                <a:cs typeface="Arial" pitchFamily="34" charset="0"/>
              </a:rPr>
              <a:t>lietotājam</a:t>
            </a:r>
            <a:endParaRPr lang="lv-LV" sz="2400" dirty="0" smtClean="0">
              <a:latin typeface="Arial" pitchFamily="34" charset="0"/>
              <a:cs typeface="Arial" pitchFamily="34" charset="0"/>
            </a:endParaRPr>
          </a:p>
          <a:p>
            <a:endParaRPr lang="lv-LV"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2132"/>
          </a:xfrm>
        </p:spPr>
        <p:txBody>
          <a:bodyPr/>
          <a:lstStyle/>
          <a:p>
            <a:r>
              <a:rPr lang="lv-LV" sz="4000" b="1" dirty="0" smtClean="0"/>
              <a:t>Projektu </a:t>
            </a:r>
            <a:r>
              <a:rPr lang="lv-LV" sz="4000" b="1" dirty="0" smtClean="0"/>
              <a:t>vērtēšana - partnerība</a:t>
            </a:r>
            <a:endParaRPr lang="lv-LV" sz="4000" b="1" dirty="0"/>
          </a:p>
        </p:txBody>
      </p:sp>
      <p:sp>
        <p:nvSpPr>
          <p:cNvPr id="3" name="Content Placeholder 2"/>
          <p:cNvSpPr>
            <a:spLocks noGrp="1"/>
          </p:cNvSpPr>
          <p:nvPr>
            <p:ph idx="1"/>
          </p:nvPr>
        </p:nvSpPr>
        <p:spPr>
          <a:xfrm>
            <a:off x="290286" y="1770743"/>
            <a:ext cx="11408228" cy="4406220"/>
          </a:xfrm>
        </p:spPr>
        <p:txBody>
          <a:bodyPr/>
          <a:lstStyle/>
          <a:p>
            <a:pPr marL="342900" indent="-342900" algn="just">
              <a:buFont typeface="Arial Narrow" pitchFamily="34" charset="0"/>
              <a:buAutoNum type="arabicPeriod"/>
            </a:pPr>
            <a:r>
              <a:rPr lang="lv-LV" sz="2400" dirty="0" smtClean="0">
                <a:cs typeface="Times New Roman" pitchFamily="18" charset="0"/>
              </a:rPr>
              <a:t>Partnerība </a:t>
            </a:r>
            <a:r>
              <a:rPr lang="lv-LV" sz="2400" b="1" dirty="0" smtClean="0">
                <a:cs typeface="Times New Roman" pitchFamily="18" charset="0"/>
              </a:rPr>
              <a:t>viena mēneša laikā </a:t>
            </a:r>
            <a:r>
              <a:rPr lang="lv-LV" sz="2400" dirty="0" smtClean="0">
                <a:cs typeface="Times New Roman" pitchFamily="18" charset="0"/>
              </a:rPr>
              <a:t>pēc </a:t>
            </a:r>
            <a:r>
              <a:rPr lang="lv-LV" sz="2400" dirty="0" smtClean="0">
                <a:cs typeface="Times New Roman" pitchFamily="18" charset="0"/>
              </a:rPr>
              <a:t>kārtas beigām izvērtē </a:t>
            </a:r>
            <a:r>
              <a:rPr lang="lv-LV" sz="2400" dirty="0" smtClean="0">
                <a:cs typeface="Times New Roman" pitchFamily="18" charset="0"/>
              </a:rPr>
              <a:t>projektu </a:t>
            </a:r>
            <a:r>
              <a:rPr lang="lv-LV" sz="2400" dirty="0" smtClean="0">
                <a:cs typeface="Times New Roman" pitchFamily="18" charset="0"/>
              </a:rPr>
              <a:t>atbilstību </a:t>
            </a:r>
            <a:r>
              <a:rPr lang="lv-LV" sz="2400" dirty="0" smtClean="0">
                <a:cs typeface="Times New Roman" pitchFamily="18" charset="0"/>
              </a:rPr>
              <a:t>stratēģijai un pieņem lēmumu.</a:t>
            </a:r>
            <a:endParaRPr lang="lv-LV" sz="2400" dirty="0" smtClean="0">
              <a:cs typeface="Times New Roman" pitchFamily="18" charset="0"/>
            </a:endParaRPr>
          </a:p>
          <a:p>
            <a:pPr marL="342900" indent="-342900" algn="just">
              <a:buFont typeface="Arial Narrow" pitchFamily="34" charset="0"/>
              <a:buAutoNum type="arabicPeriod"/>
            </a:pPr>
            <a:r>
              <a:rPr lang="lv-LV" sz="2400" dirty="0" smtClean="0">
                <a:cs typeface="Times New Roman" pitchFamily="18" charset="0"/>
              </a:rPr>
              <a:t>Partnerība katrai rīcībai izveido sarakstu, sarindojot projektus pēc iegūto punktu skaita, un sagatavo atzinumu. </a:t>
            </a:r>
            <a:r>
              <a:rPr lang="lv-LV" sz="2400" b="1" dirty="0" smtClean="0">
                <a:cs typeface="Times New Roman" pitchFamily="18" charset="0"/>
              </a:rPr>
              <a:t>Ja projekts neiegūst minimālo punktu skaitu, projekts tiek noraidīts. </a:t>
            </a:r>
            <a:endParaRPr lang="lv-LV" sz="2400" dirty="0" smtClean="0">
              <a:cs typeface="Times New Roman" pitchFamily="18" charset="0"/>
            </a:endParaRPr>
          </a:p>
          <a:p>
            <a:pPr marL="342900" indent="-342900" algn="just">
              <a:buFont typeface="Arial Narrow" pitchFamily="34" charset="0"/>
              <a:buAutoNum type="arabicPeriod"/>
            </a:pPr>
            <a:r>
              <a:rPr lang="lv-LV" sz="2400" dirty="0" smtClean="0">
                <a:cs typeface="Times New Roman" pitchFamily="18" charset="0"/>
              </a:rPr>
              <a:t>Partnerība pieņem lēmumu par projekta atbilstību stratēģijai, ja tas saņēmis vismaz minimālo punktu skaitu un ir pietiekams publiskais finansējums, un paziņo to pretendentam.</a:t>
            </a:r>
          </a:p>
          <a:p>
            <a:pPr marL="342900" indent="-342900" algn="just">
              <a:buFont typeface="Arial Narrow" pitchFamily="34" charset="0"/>
              <a:buAutoNum type="arabicPeriod"/>
            </a:pPr>
            <a:r>
              <a:rPr lang="lv-LV" sz="2400" b="1" dirty="0" smtClean="0">
                <a:cs typeface="Times New Roman" pitchFamily="18" charset="0"/>
              </a:rPr>
              <a:t>Divu mēnešu laikā </a:t>
            </a:r>
            <a:r>
              <a:rPr lang="lv-LV" sz="2400" dirty="0" smtClean="0">
                <a:cs typeface="Times New Roman" pitchFamily="18" charset="0"/>
              </a:rPr>
              <a:t>paziņo pretendentiem lēmumu par projektu noraidīšanu, ja projekts neatbilst stratēģijai, ja neiegūst minimālo punktu skaitu atbilstoši vērtēšanas kritērijiem, ja piešķirtais punktu skaits nav pietiekams</a:t>
            </a:r>
            <a:endParaRPr lang="lv-LV" sz="2400" b="1" dirty="0" smtClean="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2132"/>
          </a:xfrm>
        </p:spPr>
        <p:txBody>
          <a:bodyPr/>
          <a:lstStyle/>
          <a:p>
            <a:r>
              <a:rPr lang="lv-LV" sz="4000" b="1" dirty="0" smtClean="0"/>
              <a:t>Projektu </a:t>
            </a:r>
            <a:r>
              <a:rPr lang="lv-LV" sz="4000" b="1" dirty="0" smtClean="0"/>
              <a:t>vērtēšana - LAD</a:t>
            </a:r>
            <a:endParaRPr lang="lv-LV" sz="4000" b="1" dirty="0"/>
          </a:p>
        </p:txBody>
      </p:sp>
      <p:sp>
        <p:nvSpPr>
          <p:cNvPr id="3" name="Content Placeholder 2"/>
          <p:cNvSpPr>
            <a:spLocks noGrp="1"/>
          </p:cNvSpPr>
          <p:nvPr>
            <p:ph idx="1"/>
          </p:nvPr>
        </p:nvSpPr>
        <p:spPr>
          <a:xfrm>
            <a:off x="290286" y="1480458"/>
            <a:ext cx="11408228" cy="4972277"/>
          </a:xfrm>
        </p:spPr>
        <p:txBody>
          <a:bodyPr/>
          <a:lstStyle/>
          <a:p>
            <a:pPr marL="342900" indent="-342900" algn="just">
              <a:buFont typeface="Arial Narrow" pitchFamily="34" charset="0"/>
              <a:buAutoNum type="arabicPeriod"/>
            </a:pPr>
            <a:r>
              <a:rPr lang="lv-LV" sz="2200" dirty="0" smtClean="0">
                <a:cs typeface="Times New Roman" pitchFamily="18" charset="0"/>
              </a:rPr>
              <a:t>Partnerība </a:t>
            </a:r>
            <a:r>
              <a:rPr lang="lv-LV" sz="2200" b="1" dirty="0" smtClean="0">
                <a:cs typeface="Times New Roman" pitchFamily="18" charset="0"/>
              </a:rPr>
              <a:t>desmit darbadienu</a:t>
            </a:r>
            <a:r>
              <a:rPr lang="lv-LV" sz="2200" b="1" dirty="0" smtClean="0">
                <a:cs typeface="Times New Roman" pitchFamily="18" charset="0"/>
              </a:rPr>
              <a:t> </a:t>
            </a:r>
            <a:r>
              <a:rPr lang="lv-LV" sz="2200" b="1" dirty="0" smtClean="0">
                <a:cs typeface="Times New Roman" pitchFamily="18" charset="0"/>
              </a:rPr>
              <a:t>laikā </a:t>
            </a:r>
            <a:r>
              <a:rPr lang="lv-LV" sz="2200" dirty="0" smtClean="0">
                <a:cs typeface="Times New Roman" pitchFamily="18" charset="0"/>
              </a:rPr>
              <a:t>pēc vērtēšanas </a:t>
            </a:r>
            <a:r>
              <a:rPr lang="lv-LV" sz="2200" dirty="0" smtClean="0">
                <a:cs typeface="Times New Roman" pitchFamily="18" charset="0"/>
              </a:rPr>
              <a:t>beigām </a:t>
            </a:r>
            <a:r>
              <a:rPr lang="lv-LV" sz="2200" dirty="0" smtClean="0">
                <a:cs typeface="Times New Roman" pitchFamily="18" charset="0"/>
              </a:rPr>
              <a:t>iesniedz projektu iesniegumu vērtēšanas rezultātus LAD.</a:t>
            </a:r>
            <a:endParaRPr lang="lv-LV" sz="2200" dirty="0" smtClean="0">
              <a:cs typeface="Times New Roman" pitchFamily="18" charset="0"/>
            </a:endParaRPr>
          </a:p>
          <a:p>
            <a:pPr marL="342900" indent="-342900" algn="just">
              <a:buFont typeface="Arial Narrow" pitchFamily="34" charset="0"/>
              <a:buAutoNum type="arabicPeriod"/>
            </a:pPr>
            <a:r>
              <a:rPr lang="lv-LV" sz="2200" dirty="0" smtClean="0">
                <a:cs typeface="Times New Roman" pitchFamily="18" charset="0"/>
              </a:rPr>
              <a:t>LAD </a:t>
            </a:r>
            <a:r>
              <a:rPr lang="lv-LV" sz="2200" dirty="0" smtClean="0">
                <a:cs typeface="Times New Roman" pitchFamily="18" charset="0"/>
              </a:rPr>
              <a:t>mājas lapā publicēta informācija par Partnerības vērtēšanas rezultātiem.</a:t>
            </a:r>
          </a:p>
          <a:p>
            <a:pPr marL="342900" indent="-342900" algn="just">
              <a:buFont typeface="Arial Narrow" pitchFamily="34" charset="0"/>
              <a:buAutoNum type="arabicPeriod"/>
            </a:pPr>
            <a:r>
              <a:rPr lang="lv-LV" sz="2200" dirty="0" smtClean="0">
                <a:cs typeface="Times New Roman" pitchFamily="18" charset="0"/>
              </a:rPr>
              <a:t>LAD </a:t>
            </a:r>
            <a:r>
              <a:rPr lang="lv-LV" sz="2200" b="1" dirty="0" smtClean="0">
                <a:cs typeface="Times New Roman" pitchFamily="18" charset="0"/>
              </a:rPr>
              <a:t>triju mēnešu </a:t>
            </a:r>
            <a:r>
              <a:rPr lang="lv-LV" sz="2200" b="1" dirty="0" smtClean="0">
                <a:cs typeface="Times New Roman" pitchFamily="18" charset="0"/>
              </a:rPr>
              <a:t>laikā</a:t>
            </a:r>
            <a:r>
              <a:rPr lang="lv-LV" sz="2200" dirty="0" smtClean="0">
                <a:cs typeface="Times New Roman" pitchFamily="18" charset="0"/>
              </a:rPr>
              <a:t> </a:t>
            </a:r>
            <a:r>
              <a:rPr lang="lv-LV" sz="2200" dirty="0" smtClean="0">
                <a:cs typeface="Times New Roman" pitchFamily="18" charset="0"/>
              </a:rPr>
              <a:t>izvērtē  </a:t>
            </a:r>
            <a:r>
              <a:rPr lang="lv-LV" sz="2200" dirty="0" smtClean="0">
                <a:cs typeface="Times New Roman" pitchFamily="18" charset="0"/>
              </a:rPr>
              <a:t>projektu atbilstību pārējiem atbalsta </a:t>
            </a:r>
            <a:r>
              <a:rPr lang="lv-LV" sz="2200" dirty="0" smtClean="0">
                <a:cs typeface="Times New Roman" pitchFamily="18" charset="0"/>
              </a:rPr>
              <a:t>saņemšanas nosacījumiem un pieņem </a:t>
            </a:r>
            <a:r>
              <a:rPr lang="lv-LV" sz="2200" dirty="0" smtClean="0">
                <a:cs typeface="Times New Roman" pitchFamily="18" charset="0"/>
              </a:rPr>
              <a:t>gala lēmumu </a:t>
            </a:r>
            <a:r>
              <a:rPr lang="lv-LV" sz="2200" dirty="0" smtClean="0">
                <a:cs typeface="Times New Roman" pitchFamily="18" charset="0"/>
              </a:rPr>
              <a:t>par projekta apstiprināšanu (ar vai bez papildus nosacījuma), apstiprināšanu ar publiskā finansējuma summas samazināšanu vai projekta iesnieguma noraidīšanu.</a:t>
            </a:r>
            <a:r>
              <a:rPr lang="lv-LV" sz="2200" dirty="0" smtClean="0"/>
              <a:t> </a:t>
            </a:r>
            <a:endParaRPr lang="lv-LV" sz="2200" dirty="0" smtClean="0"/>
          </a:p>
          <a:p>
            <a:pPr marL="342900" indent="-342900" algn="just">
              <a:buFont typeface="Arial Narrow" pitchFamily="34" charset="0"/>
              <a:buAutoNum type="arabicPeriod"/>
            </a:pPr>
            <a:r>
              <a:rPr lang="lv-LV" sz="2200" dirty="0" smtClean="0"/>
              <a:t>LAD vērtē tikai partnerības apstiprinātos projektus. </a:t>
            </a:r>
            <a:endParaRPr lang="lv-LV" sz="2200" dirty="0" smtClean="0"/>
          </a:p>
          <a:p>
            <a:pPr marL="342900" indent="-342900" algn="just">
              <a:buNone/>
            </a:pPr>
            <a:r>
              <a:rPr lang="lv-LV" sz="2200" dirty="0" smtClean="0"/>
              <a:t>	- Ja projekta iesnieguma izvērtēšanai nepieciešams papildu laiks faktu pārbaudei, lēmuma pieņemšanas termiņu pagarina, bet ne ilgāk kā līdz 12 mēnešiem no projekta iesniegšanas brīža. </a:t>
            </a:r>
          </a:p>
          <a:p>
            <a:pPr marL="342900" indent="-342900" algn="just">
              <a:buNone/>
            </a:pPr>
            <a:r>
              <a:rPr lang="lv-LV" sz="2200" dirty="0" smtClean="0"/>
              <a:t>	- Aptuvenais projekta vērtēšanas ilgums ir </a:t>
            </a:r>
            <a:r>
              <a:rPr lang="lv-LV" sz="2200" b="1" dirty="0" smtClean="0"/>
              <a:t>4 MĒNEŠI</a:t>
            </a:r>
            <a:r>
              <a:rPr lang="lv-LV" sz="2200" dirty="0" smtClean="0"/>
              <a:t>.</a:t>
            </a:r>
            <a:endParaRPr lang="lv-LV" sz="2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0532"/>
          </a:xfrm>
        </p:spPr>
        <p:txBody>
          <a:bodyPr/>
          <a:lstStyle/>
          <a:p>
            <a:r>
              <a:rPr lang="lv-LV" sz="4000" b="1" dirty="0" smtClean="0"/>
              <a:t>Projekta īstenošana (I) </a:t>
            </a:r>
            <a:endParaRPr lang="lv-LV" sz="4000" b="1" dirty="0"/>
          </a:p>
        </p:txBody>
      </p:sp>
      <p:sp>
        <p:nvSpPr>
          <p:cNvPr id="3" name="Content Placeholder 2"/>
          <p:cNvSpPr>
            <a:spLocks noGrp="1"/>
          </p:cNvSpPr>
          <p:nvPr>
            <p:ph idx="1"/>
          </p:nvPr>
        </p:nvSpPr>
        <p:spPr>
          <a:xfrm>
            <a:off x="838200" y="1175657"/>
            <a:ext cx="10515600" cy="5001306"/>
          </a:xfrm>
        </p:spPr>
        <p:txBody>
          <a:bodyPr/>
          <a:lstStyle/>
          <a:p>
            <a:pPr algn="just"/>
            <a:r>
              <a:rPr lang="lv-LV" sz="2400" dirty="0" smtClean="0">
                <a:cs typeface="Times New Roman" pitchFamily="18" charset="0"/>
              </a:rPr>
              <a:t>Projekta īstenošanu </a:t>
            </a:r>
            <a:r>
              <a:rPr lang="lv-LV" sz="2400" b="1" dirty="0" smtClean="0">
                <a:cs typeface="Times New Roman" pitchFamily="18" charset="0"/>
              </a:rPr>
              <a:t>var uzsākt </a:t>
            </a:r>
            <a:r>
              <a:rPr lang="lv-LV" sz="2400" dirty="0" smtClean="0">
                <a:cs typeface="Times New Roman" pitchFamily="18" charset="0"/>
              </a:rPr>
              <a:t>pēc projekta iesnieguma iesniegšanas LAD (</a:t>
            </a:r>
            <a:r>
              <a:rPr lang="lv-LV" sz="2400" b="1" dirty="0" smtClean="0">
                <a:cs typeface="Times New Roman" pitchFamily="18" charset="0"/>
              </a:rPr>
              <a:t>1 mēnesis pēc kārtas noslēguma</a:t>
            </a:r>
            <a:r>
              <a:rPr lang="lv-LV" sz="2400" dirty="0" smtClean="0">
                <a:cs typeface="Times New Roman" pitchFamily="18" charset="0"/>
              </a:rPr>
              <a:t>, kad Partnerība būs projektus nodevusi LAD), uzņemoties pilnu finanšu risku. </a:t>
            </a:r>
          </a:p>
          <a:p>
            <a:pPr algn="just"/>
            <a:r>
              <a:rPr lang="lv-LV" sz="2400" dirty="0" smtClean="0"/>
              <a:t>Ja projektu iesniedz fiziska persona, projekta īstenošanu var uzsākt pēc komersanta ierakstīšanas komercreģistrā.</a:t>
            </a:r>
          </a:p>
          <a:p>
            <a:pPr algn="just"/>
            <a:r>
              <a:rPr lang="lv-LV" sz="2400" dirty="0" smtClean="0">
                <a:cs typeface="Times New Roman" pitchFamily="18" charset="0"/>
              </a:rPr>
              <a:t>Projektu sāk īstenot </a:t>
            </a:r>
            <a:r>
              <a:rPr lang="lv-LV" sz="2400" b="1" dirty="0" smtClean="0">
                <a:cs typeface="Times New Roman" pitchFamily="18" charset="0"/>
              </a:rPr>
              <a:t>ne vēlāk kā 6 mēnešu laikā pēc projekta apstiprināšanas</a:t>
            </a:r>
            <a:r>
              <a:rPr lang="lv-LV" sz="2400" dirty="0" smtClean="0">
                <a:cs typeface="Times New Roman" pitchFamily="18" charset="0"/>
              </a:rPr>
              <a:t>; ja ir būvniecība, tad 9 mēnešu laikā.</a:t>
            </a:r>
          </a:p>
          <a:p>
            <a:pPr algn="just">
              <a:lnSpc>
                <a:spcPct val="100000"/>
              </a:lnSpc>
              <a:defRPr/>
            </a:pPr>
            <a:r>
              <a:rPr lang="lv-LV" sz="2400" b="1" dirty="0" smtClean="0">
                <a:cs typeface="Times New Roman" pitchFamily="18" charset="0"/>
              </a:rPr>
              <a:t>Dokumenti, kas apliecina projektu uzsākšanu:</a:t>
            </a:r>
            <a:endParaRPr lang="lv-LV" sz="2400" b="1" dirty="0" smtClean="0"/>
          </a:p>
          <a:p>
            <a:pPr marL="173038" indent="-173038" algn="just">
              <a:lnSpc>
                <a:spcPct val="100000"/>
              </a:lnSpc>
              <a:buNone/>
              <a:defRPr/>
            </a:pPr>
            <a:r>
              <a:rPr lang="lv-LV" sz="2400" dirty="0" smtClean="0">
                <a:cs typeface="Times New Roman" pitchFamily="18" charset="0"/>
              </a:rPr>
              <a:t>	- papildināta būvatļaujas kopija ar būvvaldes atzīmi par būvdarbu uzsākšanas nosacījumu izpildi;</a:t>
            </a:r>
            <a:endParaRPr lang="lv-LV" sz="2400" dirty="0" smtClean="0"/>
          </a:p>
          <a:p>
            <a:pPr marL="173038" indent="-173038" algn="just">
              <a:lnSpc>
                <a:spcPct val="100000"/>
              </a:lnSpc>
              <a:buNone/>
              <a:defRPr/>
            </a:pPr>
            <a:r>
              <a:rPr lang="lv-LV" sz="2400" dirty="0" smtClean="0">
                <a:cs typeface="Times New Roman" pitchFamily="18" charset="0"/>
              </a:rPr>
              <a:t>	- iegādāts vismaz viens no projektā paredzētajiem pamatlīdzekļiem, kura vērtība ir vismaz 10 procentu no paredzētās pamatlīdzekļu iegādes summas;</a:t>
            </a:r>
            <a:endParaRPr lang="lv-LV" sz="2400" dirty="0" smtClean="0"/>
          </a:p>
          <a:p>
            <a:pPr marL="173038" indent="-173038" algn="just">
              <a:lnSpc>
                <a:spcPct val="100000"/>
              </a:lnSpc>
              <a:buNone/>
              <a:defRPr/>
            </a:pPr>
            <a:r>
              <a:rPr lang="lv-LV" sz="2400" dirty="0" smtClean="0">
                <a:cs typeface="Times New Roman" pitchFamily="18" charset="0"/>
              </a:rPr>
              <a:t>	- noslēgts līgums un samaksāts avanss vismaz 20 procentu apmērā no paredzētās iegādes summas.</a:t>
            </a:r>
            <a:endParaRPr lang="lv-LV" sz="2400" dirty="0" smtClean="0"/>
          </a:p>
          <a:p>
            <a:pPr algn="just"/>
            <a:endParaRPr lang="lv-LV" dirty="0" smtClean="0"/>
          </a:p>
          <a:p>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4000" b="1" dirty="0" smtClean="0"/>
              <a:t>Atbalsta pretendents </a:t>
            </a:r>
            <a:r>
              <a:rPr lang="lv-LV" sz="4000" b="1" dirty="0" smtClean="0"/>
              <a:t/>
            </a:r>
            <a:br>
              <a:rPr lang="lv-LV" sz="4000" b="1" dirty="0" smtClean="0"/>
            </a:br>
            <a:r>
              <a:rPr lang="lv-LV" sz="4000" b="1" dirty="0" smtClean="0"/>
              <a:t>(1.darbība – produkti, pakalpojumi)</a:t>
            </a:r>
            <a:endParaRPr lang="lv-LV" sz="4000" b="1" dirty="0"/>
          </a:p>
        </p:txBody>
      </p:sp>
      <p:sp>
        <p:nvSpPr>
          <p:cNvPr id="3" name="Content Placeholder 2"/>
          <p:cNvSpPr>
            <a:spLocks noGrp="1"/>
          </p:cNvSpPr>
          <p:nvPr>
            <p:ph idx="1"/>
          </p:nvPr>
        </p:nvSpPr>
        <p:spPr>
          <a:xfrm>
            <a:off x="838200" y="1840139"/>
            <a:ext cx="10515600" cy="4351338"/>
          </a:xfrm>
        </p:spPr>
        <p:txBody>
          <a:bodyPr/>
          <a:lstStyle/>
          <a:p>
            <a:r>
              <a:rPr lang="lv-LV" altLang="en-US" dirty="0" smtClean="0"/>
              <a:t>Juridiska persona (tostarp biedrība un nodibinājums) vai fiziska persona, kura veic saimniecisku darbību un kuras apgrozījums ir ne vairāk kā 70 000 </a:t>
            </a:r>
            <a:r>
              <a:rPr lang="lv-LV" altLang="en-US" dirty="0" err="1" smtClean="0"/>
              <a:t>euro</a:t>
            </a:r>
            <a:r>
              <a:rPr lang="lv-LV" altLang="en-US" dirty="0" smtClean="0"/>
              <a:t> noslēgtajā gadā pirms projekta iesniegšanas;</a:t>
            </a:r>
          </a:p>
          <a:p>
            <a:r>
              <a:rPr lang="lv-LV" altLang="en-US" dirty="0" smtClean="0"/>
              <a:t> Juridiska persona (tostarp biedrība un nodibinājums), kura uzsāk saimniecisko darbību, vai fiziska persona, kura uzsāk vai plāno veikt saimniecisko darbību, ja tās saistīto uzņēmumu apgrozījums ir ne vairāk kā 70 000 </a:t>
            </a:r>
            <a:r>
              <a:rPr lang="lv-LV" altLang="en-US" dirty="0" err="1" smtClean="0"/>
              <a:t>euro</a:t>
            </a:r>
            <a:r>
              <a:rPr lang="lv-LV" altLang="en-US" dirty="0" smtClean="0"/>
              <a:t> noslēgtajā gadā pirms projekta iesniegšanas; </a:t>
            </a:r>
          </a:p>
          <a:p>
            <a:r>
              <a:rPr lang="lv-LV" altLang="en-US" dirty="0" smtClean="0"/>
              <a:t>Lauksaimniecības pakalpojumu kooperatīvā sabiedrība vai mežsaimniecības pakalpojumu kooperatīvā sabiedrība;</a:t>
            </a:r>
          </a:p>
          <a:p>
            <a:r>
              <a:rPr lang="lv-LV" altLang="en-US" dirty="0" smtClean="0"/>
              <a:t>Vietējā pašvaldība (tikai </a:t>
            </a:r>
            <a:r>
              <a:rPr lang="lv-LV" altLang="en-US" b="1" dirty="0" smtClean="0"/>
              <a:t>kopprojekta</a:t>
            </a:r>
            <a:r>
              <a:rPr lang="lv-LV" altLang="en-US" dirty="0" smtClean="0"/>
              <a:t> gadījumā)</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lv-LV" sz="4000" b="1" dirty="0" smtClean="0"/>
              <a:t>Projekta īstenošana (II)</a:t>
            </a:r>
            <a:endParaRPr lang="lv-LV" sz="4000" b="1" dirty="0"/>
          </a:p>
        </p:txBody>
      </p:sp>
      <p:sp>
        <p:nvSpPr>
          <p:cNvPr id="3" name="Content Placeholder 2"/>
          <p:cNvSpPr>
            <a:spLocks noGrp="1"/>
          </p:cNvSpPr>
          <p:nvPr>
            <p:ph idx="1"/>
          </p:nvPr>
        </p:nvSpPr>
        <p:spPr>
          <a:xfrm>
            <a:off x="391885" y="1146629"/>
            <a:ext cx="11234057" cy="5030334"/>
          </a:xfrm>
        </p:spPr>
        <p:txBody>
          <a:bodyPr/>
          <a:lstStyle/>
          <a:p>
            <a:pPr algn="just">
              <a:lnSpc>
                <a:spcPct val="100000"/>
              </a:lnSpc>
              <a:buNone/>
              <a:defRPr/>
            </a:pPr>
            <a:r>
              <a:rPr lang="lv-LV" b="1" dirty="0" smtClean="0">
                <a:cs typeface="Times New Roman" pitchFamily="18" charset="0"/>
              </a:rPr>
              <a:t>Projekta izmaiņas:</a:t>
            </a:r>
          </a:p>
          <a:p>
            <a:pPr algn="just">
              <a:lnSpc>
                <a:spcPct val="100000"/>
              </a:lnSpc>
              <a:defRPr/>
            </a:pPr>
            <a:r>
              <a:rPr lang="lv-LV" sz="2200" dirty="0" smtClean="0">
                <a:cs typeface="Times New Roman" pitchFamily="18" charset="0"/>
              </a:rPr>
              <a:t>Atbalsta saņēmējs informē LAD:</a:t>
            </a:r>
            <a:endParaRPr lang="lv-LV" sz="2200" dirty="0" smtClean="0"/>
          </a:p>
          <a:p>
            <a:pPr marL="173038" indent="-173038" algn="just">
              <a:lnSpc>
                <a:spcPct val="100000"/>
              </a:lnSpc>
              <a:buFontTx/>
              <a:buChar char="•"/>
              <a:defRPr/>
            </a:pPr>
            <a:r>
              <a:rPr lang="lv-LV" sz="2200" dirty="0" smtClean="0">
                <a:cs typeface="Times New Roman" pitchFamily="18" charset="0"/>
              </a:rPr>
              <a:t> par nepieciešamību veikt darbības, kas nav paredzētas projekta iesniegumā, bet ir saistītas ar projekta īstenošanu, kā arī par apstākļiem, kuru dēļ projektu nav iespējams īstenot. Projektā neparedzētās darbības var sākt īstenot tikai pēc LAD saskaņojuma;</a:t>
            </a:r>
            <a:endParaRPr lang="lv-LV" sz="2200" dirty="0" smtClean="0"/>
          </a:p>
          <a:p>
            <a:pPr marL="173038" indent="-173038" algn="just">
              <a:lnSpc>
                <a:spcPct val="100000"/>
              </a:lnSpc>
              <a:buFontTx/>
              <a:buChar char="•"/>
              <a:defRPr/>
            </a:pPr>
            <a:r>
              <a:rPr lang="lv-LV" sz="2200" dirty="0" smtClean="0">
                <a:cs typeface="Times New Roman" pitchFamily="18" charset="0"/>
              </a:rPr>
              <a:t> ja ir mainījusies atbalsta saņēmēja atbilstība atbalsta saņemšanas nosacījumiem.</a:t>
            </a:r>
            <a:endParaRPr lang="lv-LV" sz="2200" dirty="0" smtClean="0"/>
          </a:p>
          <a:p>
            <a:pPr algn="just">
              <a:lnSpc>
                <a:spcPct val="100000"/>
              </a:lnSpc>
              <a:buNone/>
              <a:defRPr/>
            </a:pPr>
            <a:r>
              <a:rPr lang="lv-LV" sz="2200" dirty="0" smtClean="0">
                <a:cs typeface="Times New Roman" pitchFamily="18" charset="0"/>
              </a:rPr>
              <a:t>Atbalsta pretendents ir tiesīgs lūgt LAD izdarīt grozījumus projekta iesniegumā, ja to dēļ nemainās projekta mērķis vai pretendenta atbilstības nosacījumi.</a:t>
            </a:r>
            <a:r>
              <a:rPr lang="lv-LV" sz="2200" dirty="0" smtClean="0">
                <a:solidFill>
                  <a:srgbClr val="FF0000"/>
                </a:solidFill>
                <a:cs typeface="Times New Roman" pitchFamily="18" charset="0"/>
              </a:rPr>
              <a:t> </a:t>
            </a:r>
            <a:r>
              <a:rPr lang="lv-LV" sz="2200" b="1" dirty="0" smtClean="0">
                <a:cs typeface="Times New Roman" pitchFamily="18" charset="0"/>
              </a:rPr>
              <a:t>Projekta izmaiņas nevar ietekmēt  piešķirto punktu summu.</a:t>
            </a:r>
          </a:p>
          <a:p>
            <a:pPr algn="just">
              <a:lnSpc>
                <a:spcPct val="125000"/>
              </a:lnSpc>
              <a:buNone/>
              <a:defRPr/>
            </a:pPr>
            <a:r>
              <a:rPr lang="lv-LV" b="1" dirty="0" smtClean="0"/>
              <a:t>Projekta īstenošanas termiņš:</a:t>
            </a:r>
            <a:endParaRPr lang="lv-LV" dirty="0" smtClean="0"/>
          </a:p>
          <a:p>
            <a:pPr algn="just">
              <a:lnSpc>
                <a:spcPct val="100000"/>
              </a:lnSpc>
              <a:defRPr/>
            </a:pPr>
            <a:r>
              <a:rPr lang="lv-LV" sz="2200" dirty="0" smtClean="0"/>
              <a:t>Ja tiek veikta būvniecība, teritorijas labiekārtošana — </a:t>
            </a:r>
            <a:r>
              <a:rPr lang="lv-LV" sz="2200" b="1" dirty="0" smtClean="0"/>
              <a:t>divi gadi</a:t>
            </a:r>
            <a:r>
              <a:rPr lang="lv-LV" sz="2200" dirty="0" smtClean="0"/>
              <a:t> no Lauku atbalsta dienesta lēmuma pieņemšanas par projekta iesnieguma apstiprināšanu. </a:t>
            </a:r>
          </a:p>
          <a:p>
            <a:pPr algn="just">
              <a:lnSpc>
                <a:spcPct val="100000"/>
              </a:lnSpc>
              <a:defRPr/>
            </a:pPr>
            <a:r>
              <a:rPr lang="lv-LV" sz="2200" dirty="0" smtClean="0"/>
              <a:t>Pārējiem projektiem projektu īstenošanas termiņš – </a:t>
            </a:r>
            <a:r>
              <a:rPr lang="lv-LV" sz="2200" b="1" dirty="0" smtClean="0"/>
              <a:t>viens gads</a:t>
            </a:r>
            <a:endParaRPr lang="lv-LV" sz="22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lstStyle/>
          <a:p>
            <a:r>
              <a:rPr lang="lv-LV" sz="4000" b="1" dirty="0" smtClean="0"/>
              <a:t>Finansējums projekta īstenošanai</a:t>
            </a:r>
            <a:endParaRPr lang="lv-LV" sz="4000" b="1" dirty="0"/>
          </a:p>
        </p:txBody>
      </p:sp>
      <p:sp>
        <p:nvSpPr>
          <p:cNvPr id="3" name="Content Placeholder 2"/>
          <p:cNvSpPr>
            <a:spLocks noGrp="1"/>
          </p:cNvSpPr>
          <p:nvPr>
            <p:ph idx="1"/>
          </p:nvPr>
        </p:nvSpPr>
        <p:spPr>
          <a:xfrm>
            <a:off x="838200" y="1756229"/>
            <a:ext cx="10515600" cy="4420734"/>
          </a:xfrm>
        </p:spPr>
        <p:txBody>
          <a:bodyPr/>
          <a:lstStyle/>
          <a:p>
            <a:r>
              <a:rPr lang="lv-LV" b="1" dirty="0" smtClean="0">
                <a:cs typeface="Arial" pitchFamily="34" charset="0"/>
              </a:rPr>
              <a:t>Maksājumus</a:t>
            </a:r>
            <a:r>
              <a:rPr lang="lv-LV" dirty="0" smtClean="0">
                <a:cs typeface="Arial" pitchFamily="34" charset="0"/>
              </a:rPr>
              <a:t> preču piegādātājiem, darbu izpildītājiem vai pakalpojumu sniedzējiem </a:t>
            </a:r>
            <a:r>
              <a:rPr lang="lv-LV" b="1" dirty="0" smtClean="0">
                <a:cs typeface="Arial" pitchFamily="34" charset="0"/>
              </a:rPr>
              <a:t>veic</a:t>
            </a:r>
            <a:r>
              <a:rPr lang="lv-LV" dirty="0" smtClean="0">
                <a:cs typeface="Arial" pitchFamily="34" charset="0"/>
              </a:rPr>
              <a:t> </a:t>
            </a:r>
            <a:r>
              <a:rPr lang="lv-LV" b="1" dirty="0" smtClean="0">
                <a:cs typeface="Arial" pitchFamily="34" charset="0"/>
              </a:rPr>
              <a:t>no sava kredītiestādes norēķinu konta </a:t>
            </a:r>
          </a:p>
          <a:p>
            <a:r>
              <a:rPr lang="lv-LV" dirty="0" smtClean="0">
                <a:cs typeface="Arial" pitchFamily="34" charset="0"/>
              </a:rPr>
              <a:t>Priekšapmaksas rēķiniem tiek atvērts Valsts Kases konts</a:t>
            </a:r>
          </a:p>
          <a:p>
            <a:r>
              <a:rPr lang="lv-LV" dirty="0" smtClean="0">
                <a:cs typeface="Arial" pitchFamily="34" charset="0"/>
              </a:rPr>
              <a:t>Projektu var </a:t>
            </a:r>
            <a:r>
              <a:rPr lang="lv-LV" b="1" dirty="0" smtClean="0">
                <a:cs typeface="Arial" pitchFamily="34" charset="0"/>
              </a:rPr>
              <a:t>īstenot pa daļām </a:t>
            </a:r>
            <a:r>
              <a:rPr lang="lv-LV" dirty="0" smtClean="0">
                <a:cs typeface="Arial" pitchFamily="34" charset="0"/>
              </a:rPr>
              <a:t>– kad radusies auditējama vērtība, atbalsta saņēmējs var saņemt publisko finansējumu </a:t>
            </a:r>
            <a:r>
              <a:rPr lang="lv-LV" b="1" dirty="0" smtClean="0">
                <a:cs typeface="Arial" pitchFamily="34" charset="0"/>
              </a:rPr>
              <a:t>ne vairāk kā piecās daļās</a:t>
            </a:r>
            <a:endParaRPr lang="lv-LV" dirty="0" smtClean="0">
              <a:cs typeface="Arial" pitchFamily="34" charset="0"/>
            </a:endParaRPr>
          </a:p>
          <a:p>
            <a:endParaRPr lang="lv-LV" dirty="0" smtClean="0">
              <a:latin typeface="Arial" pitchFamily="34" charset="0"/>
              <a:cs typeface="Arial" pitchFamily="34" charset="0"/>
            </a:endParaRPr>
          </a:p>
          <a:p>
            <a:endParaRPr lang="lv-LV"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1789"/>
          </a:xfrm>
        </p:spPr>
        <p:txBody>
          <a:bodyPr/>
          <a:lstStyle/>
          <a:p>
            <a:r>
              <a:rPr lang="lv-LV" sz="4000" b="1" dirty="0" smtClean="0"/>
              <a:t>Sasniedzamie rādītāji</a:t>
            </a:r>
            <a:endParaRPr lang="lv-LV" sz="4000" b="1" dirty="0"/>
          </a:p>
        </p:txBody>
      </p:sp>
      <p:sp>
        <p:nvSpPr>
          <p:cNvPr id="3" name="Content Placeholder 2"/>
          <p:cNvSpPr>
            <a:spLocks noGrp="1"/>
          </p:cNvSpPr>
          <p:nvPr>
            <p:ph idx="1"/>
          </p:nvPr>
        </p:nvSpPr>
        <p:spPr>
          <a:xfrm>
            <a:off x="910771" y="1390196"/>
            <a:ext cx="10515600" cy="4351338"/>
          </a:xfrm>
        </p:spPr>
        <p:txBody>
          <a:bodyPr/>
          <a:lstStyle/>
          <a:p>
            <a:r>
              <a:rPr lang="lv-LV" sz="2600" dirty="0" smtClean="0">
                <a:cs typeface="Arial" pitchFamily="34" charset="0"/>
              </a:rPr>
              <a:t>Rādītājus atbalsta pretendents sasniedz ne vēlāk kā </a:t>
            </a:r>
            <a:r>
              <a:rPr lang="lv-LV" sz="2600" b="1" dirty="0" smtClean="0">
                <a:cs typeface="Arial" pitchFamily="34" charset="0"/>
              </a:rPr>
              <a:t>trešajā noslēgtajā gadā </a:t>
            </a:r>
            <a:r>
              <a:rPr lang="lv-LV" sz="2600" dirty="0" smtClean="0">
                <a:cs typeface="Arial" pitchFamily="34" charset="0"/>
              </a:rPr>
              <a:t>pēc projekta īstenošanas, un tos nepazemina visā turpmākajā saistību periodā.</a:t>
            </a:r>
          </a:p>
          <a:p>
            <a:r>
              <a:rPr lang="lv-LV" sz="2600" b="1" dirty="0" smtClean="0">
                <a:cs typeface="Arial" pitchFamily="34" charset="0"/>
              </a:rPr>
              <a:t>Jauna darba vieta</a:t>
            </a:r>
            <a:r>
              <a:rPr lang="lv-LV" sz="2600" dirty="0" smtClean="0">
                <a:cs typeface="Arial" pitchFamily="34" charset="0"/>
              </a:rPr>
              <a:t> — radīta darbavieta ir noslēgts darba līgums vismaz uz gadu ar darbiniekam noteiktu normālo darba laiku vai pašnodarbinātas personas saimnieciskās darbības uzsākšana, vai vairākas darba vietas sezonas darbu veikšanai, kurās kopā </a:t>
            </a:r>
            <a:r>
              <a:rPr lang="lv-LV" sz="2600" b="1" dirty="0" smtClean="0">
                <a:cs typeface="Arial" pitchFamily="34" charset="0"/>
              </a:rPr>
              <a:t>nostrādāto stundu skaits kalendāra gadā atbilst normālam darba laikam</a:t>
            </a:r>
            <a:r>
              <a:rPr lang="lv-LV" sz="2600" dirty="0" smtClean="0">
                <a:cs typeface="Arial" pitchFamily="34" charset="0"/>
              </a:rPr>
              <a:t>, un par to </a:t>
            </a:r>
            <a:r>
              <a:rPr lang="lv-LV" sz="2600" b="1" dirty="0" smtClean="0">
                <a:cs typeface="Arial" pitchFamily="34" charset="0"/>
              </a:rPr>
              <a:t>tiek veiktas valsts sociālās apdrošināšanas obligātās iemaksa.</a:t>
            </a:r>
          </a:p>
          <a:p>
            <a:r>
              <a:rPr lang="lv-LV" sz="2600" dirty="0" smtClean="0"/>
              <a:t>Ja projekta uzraudzības laikā sasniedzamie rādītāji netiek sasniegti, LAD  pieņem lēmumu par piešķirtā  atbalsta atmaksu proporcionāli nesasniegtajam apmēram.</a:t>
            </a:r>
          </a:p>
          <a:p>
            <a:endParaRPr lang="lv-LV"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9218"/>
          </a:xfrm>
        </p:spPr>
        <p:txBody>
          <a:bodyPr/>
          <a:lstStyle/>
          <a:p>
            <a:r>
              <a:rPr lang="lv-LV" sz="4000" b="1" dirty="0" smtClean="0"/>
              <a:t>Projektu uzraudzība</a:t>
            </a:r>
            <a:endParaRPr lang="lv-LV" sz="4000" b="1" dirty="0"/>
          </a:p>
        </p:txBody>
      </p:sp>
      <p:sp>
        <p:nvSpPr>
          <p:cNvPr id="3" name="Content Placeholder 2"/>
          <p:cNvSpPr>
            <a:spLocks noGrp="1"/>
          </p:cNvSpPr>
          <p:nvPr>
            <p:ph idx="1"/>
          </p:nvPr>
        </p:nvSpPr>
        <p:spPr>
          <a:xfrm>
            <a:off x="348343" y="1291771"/>
            <a:ext cx="11466285" cy="5355772"/>
          </a:xfrm>
        </p:spPr>
        <p:txBody>
          <a:bodyPr/>
          <a:lstStyle/>
          <a:p>
            <a:r>
              <a:rPr lang="lv-LV" sz="2600" dirty="0" smtClean="0"/>
              <a:t>Visiem projektiem uzraudzības periods ir </a:t>
            </a:r>
            <a:r>
              <a:rPr lang="lv-LV" sz="2600" b="1" dirty="0" smtClean="0"/>
              <a:t>pieci gadi</a:t>
            </a:r>
            <a:r>
              <a:rPr lang="lv-LV" sz="2600" dirty="0" smtClean="0"/>
              <a:t>, izņemot projektus, kas ietver tikai biedrību vai nodibinājumu organizētās mācības. Uzņēmēju mācību projektiem uzraudzības periods ir 18 mēneši.</a:t>
            </a:r>
          </a:p>
          <a:p>
            <a:r>
              <a:rPr lang="lv-LV" sz="2600" dirty="0" smtClean="0"/>
              <a:t>Sabiedriskā labuma projekta īstenotājs līdz pēdējā maksājuma pieprasījuma iesniegšanai nodrošina projekta rezultātu publicitāti plašsaziņas līdzekļos vai savā tīmekļvietnē, par ko jāiesniedz informācija LAD. Atbalsta saņēmējs visā projekta uzraudzības periodā </a:t>
            </a:r>
            <a:r>
              <a:rPr lang="lv-LV" sz="2600" u="sng" dirty="0" smtClean="0"/>
              <a:t>informē VRG par aktualitātēm</a:t>
            </a:r>
            <a:r>
              <a:rPr lang="lv-LV" sz="2600" dirty="0" smtClean="0"/>
              <a:t>, kas saistītas ar projektu. </a:t>
            </a:r>
          </a:p>
          <a:p>
            <a:r>
              <a:rPr lang="lv-LV" sz="2600" dirty="0" smtClean="0"/>
              <a:t>Atbalsta saņēmējs, sākot ar </a:t>
            </a:r>
            <a:r>
              <a:rPr lang="lv-LV" sz="2600" b="1" dirty="0" smtClean="0"/>
              <a:t>ceturt</a:t>
            </a:r>
            <a:r>
              <a:rPr lang="lv-LV" sz="2600" b="1" dirty="0" smtClean="0"/>
              <a:t>o </a:t>
            </a:r>
            <a:r>
              <a:rPr lang="lv-LV" sz="2600" b="1" dirty="0" smtClean="0"/>
              <a:t>gadu </a:t>
            </a:r>
            <a:r>
              <a:rPr lang="lv-LV" sz="2600" dirty="0" smtClean="0"/>
              <a:t>pēc projekta īstenošanas, turpmāk visā uzraudzības periodā </a:t>
            </a:r>
            <a:r>
              <a:rPr lang="lv-LV" sz="2600" dirty="0" smtClean="0"/>
              <a:t>mēneša laikā pēc gada pārskata iesniegšanas VID iesniedz LAD </a:t>
            </a:r>
            <a:r>
              <a:rPr lang="lv-LV" sz="2600" dirty="0" smtClean="0"/>
              <a:t>EPS </a:t>
            </a:r>
            <a:r>
              <a:rPr lang="lv-LV" sz="2600" dirty="0" smtClean="0"/>
              <a:t>pārskatu </a:t>
            </a:r>
            <a:r>
              <a:rPr lang="lv-LV" sz="2600" dirty="0" smtClean="0"/>
              <a:t>par saimnieciskās darbības rādītājiem par iepriekšējo gadu (uzņēmējdarbības projekts).</a:t>
            </a:r>
          </a:p>
          <a:p>
            <a:r>
              <a:rPr lang="lv-LV" sz="2600" dirty="0" smtClean="0"/>
              <a:t>Tūrisma pakalpojumu sniedzējs ir iekļauts ar tūrisma jomas popularizēšanu saistītas institūcijas tīmekļvietnē.</a:t>
            </a:r>
            <a:r>
              <a:rPr lang="lv-LV" sz="2500" dirty="0" smtClean="0"/>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09172" y="582840"/>
            <a:ext cx="10515600" cy="1325563"/>
          </a:xfrm>
        </p:spPr>
        <p:txBody>
          <a:bodyPr/>
          <a:lstStyle/>
          <a:p>
            <a:pPr algn="ctr"/>
            <a:r>
              <a:rPr lang="lv-LV" sz="3600" b="1" dirty="0" smtClean="0"/>
              <a:t>Informācija pieejama</a:t>
            </a:r>
          </a:p>
        </p:txBody>
      </p:sp>
      <p:sp>
        <p:nvSpPr>
          <p:cNvPr id="21507" name="Content Placeholder 2"/>
          <p:cNvSpPr>
            <a:spLocks noGrp="1"/>
          </p:cNvSpPr>
          <p:nvPr>
            <p:ph idx="1"/>
          </p:nvPr>
        </p:nvSpPr>
        <p:spPr>
          <a:xfrm>
            <a:off x="838200" y="2409825"/>
            <a:ext cx="10515600" cy="3767138"/>
          </a:xfrm>
        </p:spPr>
        <p:txBody>
          <a:bodyPr/>
          <a:lstStyle/>
          <a:p>
            <a:r>
              <a:rPr lang="lv-LV" dirty="0" smtClean="0"/>
              <a:t>Lauku atbalsta dienesta mājas lapā </a:t>
            </a:r>
            <a:r>
              <a:rPr lang="lv-LV" dirty="0" err="1" smtClean="0">
                <a:hlinkClick r:id="rId2"/>
              </a:rPr>
              <a:t>www.lad.gov.lv</a:t>
            </a:r>
            <a:endParaRPr lang="lv-LV" dirty="0" smtClean="0"/>
          </a:p>
          <a:p>
            <a:r>
              <a:rPr lang="lv-LV" dirty="0" smtClean="0"/>
              <a:t>Lauku partnerības ZIEMEĻGAUJA mājas lapā </a:t>
            </a:r>
            <a:r>
              <a:rPr lang="lv-LV" dirty="0" err="1" smtClean="0">
                <a:hlinkClick r:id="rId3"/>
              </a:rPr>
              <a:t>www.zgauja.lv</a:t>
            </a:r>
            <a:endParaRPr lang="lv-LV" dirty="0" smtClean="0"/>
          </a:p>
          <a:p>
            <a:r>
              <a:rPr lang="lv-LV" dirty="0" smtClean="0"/>
              <a:t>Personīgi sazinoties ar administratīvo vadītāju –                              Dagnija Ūdre, tālrunis 29219477, 29163859; </a:t>
            </a:r>
          </a:p>
          <a:p>
            <a:pPr>
              <a:buNone/>
            </a:pPr>
            <a:r>
              <a:rPr lang="lv-LV" dirty="0" smtClean="0"/>
              <a:t>   e-pasts: </a:t>
            </a:r>
            <a:r>
              <a:rPr lang="lv-LV" dirty="0" err="1" smtClean="0">
                <a:hlinkClick r:id="rId4"/>
              </a:rPr>
              <a:t>ziemelgauja@gmail.com</a:t>
            </a:r>
            <a:r>
              <a:rPr lang="lv-LV" dirty="0" smtClean="0"/>
              <a:t> </a:t>
            </a:r>
            <a:endParaRPr lang="lv-LV"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86" y="336096"/>
            <a:ext cx="10515600" cy="737961"/>
          </a:xfrm>
        </p:spPr>
        <p:txBody>
          <a:bodyPr/>
          <a:lstStyle/>
          <a:p>
            <a:r>
              <a:rPr lang="lv-LV" sz="4000" b="1" dirty="0" err="1" smtClean="0"/>
              <a:t>Kopprojekts</a:t>
            </a:r>
            <a:endParaRPr lang="lv-LV" sz="4000" b="1" dirty="0"/>
          </a:p>
        </p:txBody>
      </p:sp>
      <p:sp>
        <p:nvSpPr>
          <p:cNvPr id="3" name="Content Placeholder 2"/>
          <p:cNvSpPr>
            <a:spLocks noGrp="1"/>
          </p:cNvSpPr>
          <p:nvPr>
            <p:ph idx="1"/>
          </p:nvPr>
        </p:nvSpPr>
        <p:spPr>
          <a:xfrm>
            <a:off x="420915" y="1005567"/>
            <a:ext cx="11306628" cy="5235575"/>
          </a:xfrm>
        </p:spPr>
        <p:txBody>
          <a:bodyPr/>
          <a:lstStyle/>
          <a:p>
            <a:pPr algn="just">
              <a:buNone/>
            </a:pPr>
            <a:r>
              <a:rPr lang="lv-LV" sz="2400" b="1" dirty="0" err="1" smtClean="0"/>
              <a:t>Kopprojekts</a:t>
            </a:r>
            <a:r>
              <a:rPr lang="lv-LV" sz="2400" b="1" dirty="0" smtClean="0"/>
              <a:t> ir projekts, kurā plānoto investīciju izmanto kopīgi un to var iesniegt:</a:t>
            </a:r>
            <a:endParaRPr lang="lv-LV" sz="2400" dirty="0" smtClean="0"/>
          </a:p>
          <a:p>
            <a:pPr algn="just">
              <a:buNone/>
            </a:pPr>
            <a:r>
              <a:rPr lang="lv-LV" sz="2400" dirty="0" smtClean="0"/>
              <a:t>1) </a:t>
            </a:r>
            <a:r>
              <a:rPr lang="lv-LV" sz="2400" b="1" dirty="0" smtClean="0"/>
              <a:t>Lauksaimniecības pakalpojumu kooperatīvā sabiedrība vai mežsaimniecības pakalpojumu kooperatīvā sabiedrība </a:t>
            </a:r>
            <a:r>
              <a:rPr lang="lv-LV" sz="2400" dirty="0" smtClean="0"/>
              <a:t>(nav ierobežojums uz apgrozījumu).</a:t>
            </a:r>
          </a:p>
          <a:p>
            <a:pPr algn="just">
              <a:buNone/>
            </a:pPr>
            <a:r>
              <a:rPr lang="lv-LV" sz="2400" dirty="0" smtClean="0"/>
              <a:t>3) </a:t>
            </a:r>
            <a:r>
              <a:rPr lang="lv-LV" sz="2400" b="1" dirty="0" smtClean="0"/>
              <a:t>Juridiska vai fiziska persona, kas veic saimniecisku darbību</a:t>
            </a:r>
            <a:r>
              <a:rPr lang="lv-LV" sz="2400" dirty="0" smtClean="0"/>
              <a:t> (apgrozījums līdz 70 000 EUR). Starp kopprojekta dalībniekiem ir noslēgts līgums. </a:t>
            </a:r>
            <a:r>
              <a:rPr lang="lv-LV" sz="2400" b="1" dirty="0" smtClean="0"/>
              <a:t>Kopprojektā nav vairāk kā 3 dalībnieki, </a:t>
            </a:r>
            <a:r>
              <a:rPr lang="lv-LV" sz="2400" dirty="0" smtClean="0"/>
              <a:t>un starp dalībniekiem nav laulāto attiecības vai pirmās pakāpes radniecība Saimnieciskās darbības rādītājus sasniedz katrs kopprojekta dalībnieks atsevišķi.</a:t>
            </a:r>
          </a:p>
          <a:p>
            <a:pPr algn="just">
              <a:buNone/>
            </a:pPr>
            <a:r>
              <a:rPr lang="lv-LV" sz="2400" dirty="0" smtClean="0"/>
              <a:t>4) </a:t>
            </a:r>
            <a:r>
              <a:rPr lang="lv-LV" sz="2400" b="1" dirty="0" smtClean="0"/>
              <a:t>Vietējā pašvaldība</a:t>
            </a:r>
            <a:r>
              <a:rPr lang="lv-LV" sz="2400" dirty="0" smtClean="0"/>
              <a:t> tās īpašumā vai valdījumā esošai infrastruktūras izveidei, kā arī jaunu pamatlīdzekļu iegādei un uzstādīšanai, juridiskām personām (tostarp biedrībai, nodibinājumam), kas veic saimniecisku darbību, ja starp kopprojekta dalībniekiem ir noslēgts līgums; </a:t>
            </a:r>
          </a:p>
          <a:p>
            <a:pPr algn="just"/>
            <a:r>
              <a:rPr lang="lv-LV" sz="2400" dirty="0" err="1" smtClean="0"/>
              <a:t>De</a:t>
            </a:r>
            <a:r>
              <a:rPr lang="lv-LV" sz="2400" dirty="0" smtClean="0"/>
              <a:t> </a:t>
            </a:r>
            <a:r>
              <a:rPr lang="lv-LV" sz="2400" dirty="0" err="1" smtClean="0"/>
              <a:t>minimis</a:t>
            </a:r>
            <a:r>
              <a:rPr lang="lv-LV" sz="2400" dirty="0" smtClean="0"/>
              <a:t> atbalstu sadala starp visiem </a:t>
            </a:r>
            <a:r>
              <a:rPr lang="lv-LV" sz="2400" dirty="0" err="1" smtClean="0"/>
              <a:t>kopprojekta</a:t>
            </a:r>
            <a:r>
              <a:rPr lang="lv-LV" sz="2400" dirty="0" smtClean="0"/>
              <a:t> dalībniekiem. </a:t>
            </a:r>
          </a:p>
          <a:p>
            <a:pPr algn="just"/>
            <a:r>
              <a:rPr lang="lv-LV" sz="2400" dirty="0" smtClean="0"/>
              <a:t>Saimnieciskās darbības rādītājus sasniedz katrs </a:t>
            </a:r>
            <a:r>
              <a:rPr lang="lv-LV" sz="2400" dirty="0" err="1" smtClean="0"/>
              <a:t>kopprojekta</a:t>
            </a:r>
            <a:r>
              <a:rPr lang="lv-LV" sz="2400" dirty="0" smtClean="0"/>
              <a:t> dalībnieks, izņemot pašvaldību.</a:t>
            </a:r>
            <a:endParaRPr lang="lv-LV"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97618"/>
          </a:xfrm>
        </p:spPr>
        <p:txBody>
          <a:bodyPr/>
          <a:lstStyle/>
          <a:p>
            <a:r>
              <a:rPr lang="lv-LV" sz="4000" b="1" dirty="0" smtClean="0"/>
              <a:t>Saistītie uzņēmumi (I)</a:t>
            </a:r>
            <a:endParaRPr lang="lv-LV" sz="4000" b="1" dirty="0"/>
          </a:p>
        </p:txBody>
      </p:sp>
      <p:sp>
        <p:nvSpPr>
          <p:cNvPr id="3" name="Content Placeholder 2"/>
          <p:cNvSpPr>
            <a:spLocks noGrp="1"/>
          </p:cNvSpPr>
          <p:nvPr>
            <p:ph idx="1"/>
          </p:nvPr>
        </p:nvSpPr>
        <p:spPr>
          <a:xfrm>
            <a:off x="838200" y="1216025"/>
            <a:ext cx="10515600" cy="4351338"/>
          </a:xfrm>
        </p:spPr>
        <p:txBody>
          <a:bodyPr/>
          <a:lstStyle/>
          <a:p>
            <a:pPr algn="just">
              <a:defRPr/>
            </a:pPr>
            <a:r>
              <a:rPr lang="lv-LV" sz="2400" dirty="0" smtClean="0">
                <a:latin typeface="Arial" charset="0"/>
                <a:cs typeface="Arial" charset="0"/>
              </a:rPr>
              <a:t>Uzņēmuma apgrozījums ir ne vairāk kā 70 000 </a:t>
            </a:r>
            <a:r>
              <a:rPr lang="lv-LV" sz="2400" i="1" dirty="0" err="1" smtClean="0">
                <a:latin typeface="Arial" charset="0"/>
                <a:cs typeface="Arial" charset="0"/>
              </a:rPr>
              <a:t>euro</a:t>
            </a:r>
            <a:r>
              <a:rPr lang="lv-LV" sz="2400" dirty="0" smtClean="0">
                <a:latin typeface="Arial" charset="0"/>
                <a:cs typeface="Arial" charset="0"/>
              </a:rPr>
              <a:t> pēdējā noslēgtajā gadā pirms projekta iesniegšanas; ņem vērā šī pretendenta </a:t>
            </a:r>
            <a:r>
              <a:rPr lang="lv-LV" sz="2400" b="1" dirty="0" smtClean="0">
                <a:latin typeface="Arial" charset="0"/>
                <a:cs typeface="Arial" charset="0"/>
              </a:rPr>
              <a:t>saistītos uzņēmumus.</a:t>
            </a:r>
            <a:endParaRPr lang="lv-LV" sz="2400" dirty="0" smtClean="0">
              <a:latin typeface="Arial" charset="0"/>
              <a:cs typeface="Arial" charset="0"/>
            </a:endParaRPr>
          </a:p>
          <a:p>
            <a:pPr algn="just">
              <a:defRPr/>
            </a:pPr>
            <a:r>
              <a:rPr lang="lv-LV" sz="2400" b="1" dirty="0" smtClean="0">
                <a:latin typeface="Arial" charset="0"/>
                <a:cs typeface="Arial" charset="0"/>
              </a:rPr>
              <a:t>Uzņēmumiem:</a:t>
            </a:r>
          </a:p>
          <a:p>
            <a:pPr marL="273050" indent="-273050" algn="just">
              <a:buFont typeface="Arial" pitchFamily="34" charset="0"/>
              <a:buChar char="•"/>
              <a:defRPr/>
            </a:pPr>
            <a:r>
              <a:rPr lang="lv-LV" sz="2400" dirty="0" smtClean="0">
                <a:latin typeface="Arial" charset="0"/>
                <a:cs typeface="Arial" charset="0"/>
              </a:rPr>
              <a:t>vienam uzņēmumam pieder </a:t>
            </a:r>
            <a:r>
              <a:rPr lang="lv-LV" sz="2400" b="1" dirty="0" smtClean="0">
                <a:latin typeface="Arial" charset="0"/>
                <a:cs typeface="Arial" charset="0"/>
              </a:rPr>
              <a:t>vairāk</a:t>
            </a:r>
            <a:r>
              <a:rPr lang="lv-LV" sz="2400" dirty="0" smtClean="0">
                <a:latin typeface="Arial" charset="0"/>
                <a:cs typeface="Arial" charset="0"/>
              </a:rPr>
              <a:t> </a:t>
            </a:r>
            <a:r>
              <a:rPr lang="lv-LV" sz="2400" b="1" dirty="0" smtClean="0">
                <a:latin typeface="Arial" charset="0"/>
                <a:cs typeface="Arial" charset="0"/>
              </a:rPr>
              <a:t>kā 50%</a:t>
            </a:r>
            <a:r>
              <a:rPr lang="lv-LV" sz="2400" dirty="0" smtClean="0">
                <a:latin typeface="Arial" charset="0"/>
                <a:cs typeface="Arial" charset="0"/>
              </a:rPr>
              <a:t> otra uzņēmuma </a:t>
            </a:r>
            <a:r>
              <a:rPr lang="lv-LV" sz="2400" dirty="0" err="1" smtClean="0">
                <a:latin typeface="Arial" charset="0"/>
                <a:cs typeface="Arial" charset="0"/>
              </a:rPr>
              <a:t>kapitāldaļu</a:t>
            </a:r>
            <a:r>
              <a:rPr lang="lv-LV" sz="2400" dirty="0" smtClean="0">
                <a:latin typeface="Arial" charset="0"/>
                <a:cs typeface="Arial" charset="0"/>
              </a:rPr>
              <a:t> vai balsstiesību;</a:t>
            </a:r>
          </a:p>
          <a:p>
            <a:pPr marL="273050" indent="-273050" algn="just">
              <a:buFont typeface="Arial" pitchFamily="34" charset="0"/>
              <a:buChar char="•"/>
              <a:defRPr/>
            </a:pPr>
            <a:r>
              <a:rPr lang="lv-LV" sz="2400" dirty="0" smtClean="0">
                <a:latin typeface="Arial" charset="0"/>
                <a:cs typeface="Arial" charset="0"/>
              </a:rPr>
              <a:t>vienam uzņēmumam ir tiesības iecelt vai atlaist otra uzņēmuma pārvaldes, vadības vai uzraudzības struktūras locekļu vairākumu citā uzņēmumā;</a:t>
            </a:r>
          </a:p>
          <a:p>
            <a:pPr marL="273050" indent="-273050" algn="just">
              <a:buFont typeface="Arial" pitchFamily="34" charset="0"/>
              <a:buChar char="•"/>
              <a:defRPr/>
            </a:pPr>
            <a:r>
              <a:rPr lang="lv-LV" sz="2400" dirty="0" smtClean="0">
                <a:latin typeface="Arial" charset="0"/>
                <a:cs typeface="Arial" charset="0"/>
              </a:rPr>
              <a:t>līgums starp uzņēmumiem vai uzņēmuma dibināšanas līgums, vai statūti paredz vienam uzņēmumam dominējošu ietekmi otrā uzņēmumā;</a:t>
            </a:r>
          </a:p>
          <a:p>
            <a:pPr marL="273050" indent="-273050" algn="just">
              <a:buFont typeface="Arial" pitchFamily="34" charset="0"/>
              <a:buChar char="•"/>
              <a:defRPr/>
            </a:pPr>
            <a:r>
              <a:rPr lang="lv-LV" sz="2400" dirty="0" smtClean="0">
                <a:latin typeface="Arial" charset="0"/>
                <a:cs typeface="Arial" charset="0"/>
              </a:rPr>
              <a:t>viens uzņēmums, pamatojoties uz līgumu kontrolē lielāko daļu </a:t>
            </a:r>
            <a:r>
              <a:rPr lang="lv-LV" sz="2400" dirty="0" err="1" smtClean="0">
                <a:latin typeface="Arial" charset="0"/>
                <a:cs typeface="Arial" charset="0"/>
              </a:rPr>
              <a:t>kapitāldaļu</a:t>
            </a:r>
            <a:r>
              <a:rPr lang="lv-LV" sz="2400" dirty="0" smtClean="0">
                <a:latin typeface="Arial" charset="0"/>
                <a:cs typeface="Arial" charset="0"/>
              </a:rPr>
              <a:t> vai balsstiesību otrā uzņēmumā.</a:t>
            </a:r>
          </a:p>
          <a:p>
            <a:pPr>
              <a:buNone/>
            </a:pPr>
            <a:endParaRPr lang="lv-LV"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lv-LV" b="1" dirty="0" smtClean="0"/>
              <a:t>Saistītie uzņēmumi (II)</a:t>
            </a:r>
            <a:endParaRPr lang="lv-LV" dirty="0"/>
          </a:p>
        </p:txBody>
      </p:sp>
      <p:sp>
        <p:nvSpPr>
          <p:cNvPr id="3" name="Content Placeholder 2"/>
          <p:cNvSpPr>
            <a:spLocks noGrp="1"/>
          </p:cNvSpPr>
          <p:nvPr>
            <p:ph idx="1"/>
          </p:nvPr>
        </p:nvSpPr>
        <p:spPr>
          <a:xfrm>
            <a:off x="493485" y="1462766"/>
            <a:ext cx="11103427" cy="4662262"/>
          </a:xfrm>
        </p:spPr>
        <p:txBody>
          <a:bodyPr/>
          <a:lstStyle/>
          <a:p>
            <a:pPr algn="just">
              <a:defRPr/>
            </a:pPr>
            <a:r>
              <a:rPr lang="lv-LV" sz="2400" b="1" dirty="0" smtClean="0">
                <a:latin typeface="Arial" charset="0"/>
                <a:cs typeface="Arial" charset="0"/>
              </a:rPr>
              <a:t>Fiziska persona vai personu grupa</a:t>
            </a:r>
            <a:r>
              <a:rPr lang="lv-LV" sz="2400" dirty="0" smtClean="0">
                <a:latin typeface="Arial" charset="0"/>
                <a:cs typeface="Arial" charset="0"/>
              </a:rPr>
              <a:t>, tiek uzskatīti par saistītiem, ja (izpildās abi zemāk minētie nosacījumi):</a:t>
            </a:r>
          </a:p>
          <a:p>
            <a:pPr marL="177800" indent="-177800" algn="just">
              <a:buFont typeface="Arial" pitchFamily="34" charset="0"/>
              <a:buChar char="•"/>
              <a:defRPr/>
            </a:pPr>
            <a:r>
              <a:rPr lang="lv-LV" sz="2400" dirty="0" smtClean="0">
                <a:latin typeface="Arial" charset="0"/>
                <a:cs typeface="Arial" charset="0"/>
              </a:rPr>
              <a:t>personai vai personu grupai pieder divos vai vairākos uzņēmumos </a:t>
            </a:r>
            <a:r>
              <a:rPr lang="lv-LV" sz="2400" dirty="0" err="1" smtClean="0">
                <a:latin typeface="Arial" charset="0"/>
                <a:cs typeface="Arial" charset="0"/>
              </a:rPr>
              <a:t>kapitāldaļu</a:t>
            </a:r>
            <a:r>
              <a:rPr lang="lv-LV" sz="2400" dirty="0" smtClean="0">
                <a:latin typeface="Arial" charset="0"/>
                <a:cs typeface="Arial" charset="0"/>
              </a:rPr>
              <a:t> vai balsstiesību vairākums, vai arī dominējoša ietekme, pamatojoties uz līgumu, statūtiem u.c.;</a:t>
            </a:r>
          </a:p>
          <a:p>
            <a:pPr marL="177800" indent="-177800" algn="just">
              <a:buFont typeface="Arial" pitchFamily="34" charset="0"/>
              <a:buChar char="•"/>
              <a:defRPr/>
            </a:pPr>
            <a:r>
              <a:rPr lang="lv-LV" sz="2400" dirty="0" smtClean="0">
                <a:latin typeface="Arial" charset="0"/>
                <a:cs typeface="Arial" charset="0"/>
              </a:rPr>
              <a:t>uzņēmumi darbojas vienā un tajā pašā vai blakus esošajos ražojumu vai pakalpojumu tirgos </a:t>
            </a:r>
            <a:r>
              <a:rPr lang="lv-LV" sz="2400" i="1" dirty="0" smtClean="0">
                <a:solidFill>
                  <a:srgbClr val="000000"/>
                </a:solidFill>
              </a:rPr>
              <a:t>(blakus esošie tirgi ir tirgi, kas atrodas tieši augšup vai lejup no attiecīgā tirgus, piemēram, piena ražošana un piena pārstrāde).</a:t>
            </a:r>
          </a:p>
          <a:p>
            <a:pPr marL="177800" indent="-177800" algn="just">
              <a:buNone/>
              <a:defRPr/>
            </a:pPr>
            <a:endParaRPr lang="lv-LV" sz="2400" i="1" dirty="0" smtClean="0">
              <a:solidFill>
                <a:srgbClr val="000000"/>
              </a:solidFill>
            </a:endParaRPr>
          </a:p>
          <a:p>
            <a:pPr marL="177800" indent="-177800">
              <a:buNone/>
              <a:defRPr/>
            </a:pPr>
            <a:r>
              <a:rPr lang="lv-LV" dirty="0" smtClean="0">
                <a:solidFill>
                  <a:srgbClr val="000000"/>
                </a:solidFill>
              </a:rPr>
              <a:t>Palīgmateriāls uzņēmuma statusa noteikšanai </a:t>
            </a:r>
            <a:r>
              <a:rPr lang="lv-LV" i="1" dirty="0" smtClean="0">
                <a:solidFill>
                  <a:srgbClr val="000000"/>
                </a:solidFill>
              </a:rPr>
              <a:t>- </a:t>
            </a:r>
            <a:r>
              <a:rPr lang="lv-LV" dirty="0" smtClean="0">
                <a:hlinkClick r:id="rId2"/>
              </a:rPr>
              <a:t>http://www.lad.gov.lv/lv/atbalsta-veidi/projekti-un-investicijas/mikrouznemuma-statusa-noteiksana/</a:t>
            </a:r>
            <a:endParaRPr lang="lv-LV" dirty="0" smtClean="0"/>
          </a:p>
          <a:p>
            <a:pPr marL="177800" indent="-177800" algn="just">
              <a:buNone/>
              <a:defRPr/>
            </a:pPr>
            <a:endParaRPr lang="lv-L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6018"/>
          </a:xfrm>
        </p:spPr>
        <p:txBody>
          <a:bodyPr/>
          <a:lstStyle/>
          <a:p>
            <a:r>
              <a:rPr lang="lv-LV" sz="4000" b="1" dirty="0" smtClean="0"/>
              <a:t>Atbalstu nepiešķir</a:t>
            </a:r>
            <a:endParaRPr lang="lv-LV" sz="4000" b="1" dirty="0"/>
          </a:p>
        </p:txBody>
      </p:sp>
      <p:sp>
        <p:nvSpPr>
          <p:cNvPr id="3" name="Content Placeholder 2"/>
          <p:cNvSpPr>
            <a:spLocks noGrp="1"/>
          </p:cNvSpPr>
          <p:nvPr>
            <p:ph idx="1"/>
          </p:nvPr>
        </p:nvSpPr>
        <p:spPr>
          <a:xfrm>
            <a:off x="780143" y="1245054"/>
            <a:ext cx="10515600" cy="4351338"/>
          </a:xfrm>
        </p:spPr>
        <p:txBody>
          <a:bodyPr/>
          <a:lstStyle/>
          <a:p>
            <a:pPr>
              <a:buNone/>
              <a:defRPr/>
            </a:pPr>
            <a:r>
              <a:rPr lang="lv-LV" dirty="0" smtClean="0"/>
              <a:t>Atbalsta pretendentiem:</a:t>
            </a:r>
          </a:p>
          <a:p>
            <a:pPr marL="177800" indent="-177800" algn="just">
              <a:buFont typeface="Arial" pitchFamily="34" charset="0"/>
              <a:buChar char="•"/>
              <a:defRPr/>
            </a:pPr>
            <a:r>
              <a:rPr lang="lv-LV" dirty="0" smtClean="0"/>
              <a:t>kuram projekta iesnieguma apstiprināšanas brīdī ir konstatēts atkārtots vides aizsardzības noteikumu pārkāpums;</a:t>
            </a:r>
          </a:p>
          <a:p>
            <a:pPr marL="177800" indent="-177800" algn="just">
              <a:buFont typeface="Arial" pitchFamily="34" charset="0"/>
              <a:buChar char="•"/>
              <a:defRPr/>
            </a:pPr>
            <a:r>
              <a:rPr lang="lv-LV" dirty="0" smtClean="0"/>
              <a:t>ja tā dalībniekiem un to saistītajiem uzņēmumiem, kuri ir reģistrēti valstī vai teritorijā, kas minēta normatīvajos aktos par zemu nodokļu vai beznodokļu valstīm vai teritorijām, pieder vairāk nekā 25 % </a:t>
            </a:r>
            <a:r>
              <a:rPr lang="lv-LV" dirty="0" err="1" smtClean="0"/>
              <a:t>kapitāldaļu</a:t>
            </a:r>
            <a:r>
              <a:rPr lang="lv-LV" dirty="0" smtClean="0"/>
              <a:t> atbalsta pretendenta uzņēmumā – </a:t>
            </a:r>
            <a:r>
              <a:rPr lang="lv-LV" b="1" i="1" dirty="0" err="1" smtClean="0"/>
              <a:t>ofšora</a:t>
            </a:r>
            <a:r>
              <a:rPr lang="lv-LV" b="1" i="1" dirty="0" smtClean="0"/>
              <a:t> uzņēmumi</a:t>
            </a:r>
          </a:p>
          <a:p>
            <a:pPr marL="177800" indent="-177800" algn="just">
              <a:buFont typeface="Arial" pitchFamily="34" charset="0"/>
              <a:buChar char="•"/>
              <a:defRPr/>
            </a:pPr>
            <a:r>
              <a:rPr lang="lv-LV" dirty="0" smtClean="0"/>
              <a:t>kuram LAD projekta iesnieguma apstiprināšanas brīdī ir konstatējis kādu no </a:t>
            </a:r>
            <a:r>
              <a:rPr lang="lv-LV" b="1" dirty="0" smtClean="0"/>
              <a:t>grūtībās nonākuša uzņēmuma pazīmēm. GNU kalkulators: </a:t>
            </a:r>
            <a:r>
              <a:rPr lang="lv-LV" dirty="0" smtClean="0">
                <a:hlinkClick r:id="rId2"/>
              </a:rPr>
              <a:t>http://www.lad.gov.lv/lv/atbalsta-veidi/projekti-un-investicijas/atbalsta-pasakumi/19-2-darbibu-istenosana-saskana-ar-sabiedribas-virzitas-vietejas-attistibas-strategiju-235</a:t>
            </a:r>
            <a:endParaRPr lang="lv-LV" b="1" dirty="0" smtClean="0"/>
          </a:p>
          <a:p>
            <a:pPr marL="177800" indent="-177800" algn="just">
              <a:buNone/>
              <a:defRPr/>
            </a:pPr>
            <a:endParaRPr lang="lv-LV" b="1" dirty="0" smtClean="0"/>
          </a:p>
          <a:p>
            <a:endParaRPr lang="lv-L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9218"/>
          </a:xfrm>
        </p:spPr>
        <p:txBody>
          <a:bodyPr/>
          <a:lstStyle/>
          <a:p>
            <a:r>
              <a:rPr lang="lv-LV" sz="4000" b="1" dirty="0" smtClean="0"/>
              <a:t>Atbalsta pretendents </a:t>
            </a:r>
            <a:r>
              <a:rPr lang="lv-LV" sz="4000" b="1" dirty="0" smtClean="0"/>
              <a:t/>
            </a:r>
            <a:br>
              <a:rPr lang="lv-LV" sz="4000" b="1" dirty="0" smtClean="0"/>
            </a:br>
            <a:r>
              <a:rPr lang="lv-LV" sz="4000" b="1" dirty="0" smtClean="0"/>
              <a:t>(2.darbība - pārstrāde)</a:t>
            </a:r>
            <a:endParaRPr lang="lv-LV" sz="4000" b="1" dirty="0"/>
          </a:p>
        </p:txBody>
      </p:sp>
      <p:sp>
        <p:nvSpPr>
          <p:cNvPr id="3" name="Content Placeholder 2"/>
          <p:cNvSpPr>
            <a:spLocks noGrp="1"/>
          </p:cNvSpPr>
          <p:nvPr>
            <p:ph idx="1"/>
          </p:nvPr>
        </p:nvSpPr>
        <p:spPr>
          <a:xfrm>
            <a:off x="823686" y="1419225"/>
            <a:ext cx="10515600" cy="4351338"/>
          </a:xfrm>
        </p:spPr>
        <p:txBody>
          <a:bodyPr/>
          <a:lstStyle/>
          <a:p>
            <a:pPr marL="273050" indent="-273050" algn="just">
              <a:buFont typeface="Arial" pitchFamily="34" charset="0"/>
              <a:buChar char="•"/>
              <a:defRPr/>
            </a:pPr>
            <a:r>
              <a:rPr lang="lv-LV" sz="2400" dirty="0" smtClean="0">
                <a:latin typeface="Arial" charset="0"/>
                <a:cs typeface="Arial" charset="0"/>
              </a:rPr>
              <a:t>Juridiska persona (tostarp biedrība vai nodibinājums) vai fiziska persona, kas ir </a:t>
            </a:r>
            <a:r>
              <a:rPr lang="lv-LV" sz="2400" u="sng" dirty="0" smtClean="0">
                <a:latin typeface="Arial" charset="0"/>
                <a:cs typeface="Arial" charset="0"/>
              </a:rPr>
              <a:t>PVD reģistrēts pārtikas aprites uzņēmums</a:t>
            </a:r>
            <a:r>
              <a:rPr lang="lv-LV" sz="2400" dirty="0" smtClean="0">
                <a:latin typeface="Arial" charset="0"/>
                <a:cs typeface="Arial" charset="0"/>
              </a:rPr>
              <a:t> (apgrozījums līdz 70 000 EUR gadā)</a:t>
            </a:r>
          </a:p>
          <a:p>
            <a:pPr marL="273050" indent="-273050" algn="just">
              <a:buFont typeface="Arial" pitchFamily="34" charset="0"/>
              <a:buChar char="•"/>
              <a:defRPr/>
            </a:pPr>
            <a:r>
              <a:rPr lang="lv-LV" sz="2400" dirty="0" smtClean="0">
                <a:latin typeface="Arial" charset="0"/>
                <a:cs typeface="Arial" charset="0"/>
              </a:rPr>
              <a:t>Juridiska persona (tostarp biedrība vai nodibinājums) vai fiziska persona (saistīto uzņēmumu apgrozījums līdz 70 000 </a:t>
            </a:r>
            <a:r>
              <a:rPr lang="lv-LV" sz="2400" dirty="0" err="1" smtClean="0">
                <a:latin typeface="Arial" charset="0"/>
                <a:cs typeface="Arial" charset="0"/>
              </a:rPr>
              <a:t>euro</a:t>
            </a:r>
            <a:r>
              <a:rPr lang="lv-LV" sz="2400" dirty="0" smtClean="0">
                <a:latin typeface="Arial" charset="0"/>
                <a:cs typeface="Arial" charset="0"/>
              </a:rPr>
              <a:t>), kas plāno nodarboties  ar lauksaimniecības produktu pārstrādi, izņemot zivsaimniecības produktu pārstrādi</a:t>
            </a:r>
          </a:p>
          <a:p>
            <a:pPr marL="273050" indent="-273050" algn="just">
              <a:buFont typeface="Arial" pitchFamily="34" charset="0"/>
              <a:buChar char="•"/>
              <a:defRPr/>
            </a:pPr>
            <a:r>
              <a:rPr lang="lv-LV" sz="2400" dirty="0" smtClean="0">
                <a:latin typeface="Arial" charset="0"/>
                <a:cs typeface="Arial" charset="0"/>
              </a:rPr>
              <a:t>Lauksaimniecības pakalpojumu kooperatīvā sabiedrība, ja tā nodarbojas ar lauksaimniecības (izņemot zivsaimniecības produktus) produktu pārstrādi un ir PVD reģistrēts vai atzīts pārtikas aprites uzņēmums</a:t>
            </a:r>
          </a:p>
          <a:p>
            <a:pPr marL="273050" indent="-273050" algn="just">
              <a:buFont typeface="Arial" pitchFamily="34" charset="0"/>
              <a:buChar char="•"/>
              <a:defRPr/>
            </a:pPr>
            <a:r>
              <a:rPr lang="lv-LV" sz="2400" dirty="0" smtClean="0">
                <a:latin typeface="Arial" charset="0"/>
                <a:cs typeface="Arial" charset="0"/>
              </a:rPr>
              <a:t>Vietējā pašvaldība (tikai </a:t>
            </a:r>
            <a:r>
              <a:rPr lang="lv-LV" sz="2400" dirty="0" err="1" smtClean="0">
                <a:latin typeface="Arial" charset="0"/>
                <a:cs typeface="Arial" charset="0"/>
              </a:rPr>
              <a:t>kopprojekta</a:t>
            </a:r>
            <a:r>
              <a:rPr lang="lv-LV" sz="2400" dirty="0" smtClean="0">
                <a:latin typeface="Arial" charset="0"/>
                <a:cs typeface="Arial" charset="0"/>
              </a:rPr>
              <a:t>* gadījumā)</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2714</TotalTime>
  <Words>3587</Words>
  <Application>Microsoft Office PowerPoint</Application>
  <PresentationFormat>Custom</PresentationFormat>
  <Paragraphs>242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dizains</vt:lpstr>
      <vt:lpstr>  Nosacījumi projektu iesniegumu sagatavošanai un projektu īstenošanai LEADER pieejas īstenošanā 2014. – 2020. gada plānošanas periodā  Projektu konkursa 4.kārta</vt:lpstr>
      <vt:lpstr>Dokumenti, kas ir jāņem vērā, sagatavojot un īstenojot LEADER projektus</vt:lpstr>
      <vt:lpstr>Apakšpasākumā "Darbību īstenošana saskaņā ar sabiedrības virzītas vietējās attīstības stratēģiju“ atbalstāmās darbības (I)</vt:lpstr>
      <vt:lpstr>Atbalsta pretendents  (1.darbība – produkti, pakalpojumi)</vt:lpstr>
      <vt:lpstr>Kopprojekts</vt:lpstr>
      <vt:lpstr>Saistītie uzņēmumi (I)</vt:lpstr>
      <vt:lpstr>Saistītie uzņēmumi (II)</vt:lpstr>
      <vt:lpstr>Atbalstu nepiešķir</vt:lpstr>
      <vt:lpstr>Atbalsta pretendents  (2.darbība - pārstrāde)</vt:lpstr>
      <vt:lpstr>Lauksaimniecības produktu pārstrāde</vt:lpstr>
      <vt:lpstr>Atbalsta pretendents  (3.darbība – tirdzniecības vietas)</vt:lpstr>
      <vt:lpstr>Atbalsta pretendents  (4.darbība – darbinieku apmācības)</vt:lpstr>
      <vt:lpstr>Atbalsta pretendents  (mobilās tehnikas iegādes gadījumā)</vt:lpstr>
      <vt:lpstr>Apakšpasākumā "Darbību īstenošana saskaņā ar sabiedrības virzītas vietējās attīstības stratēģiju“ atbalstāmās darbības (II)</vt:lpstr>
      <vt:lpstr>Sabiedriskā labuma projekts</vt:lpstr>
      <vt:lpstr>Atbalsta pretendents</vt:lpstr>
      <vt:lpstr>Inovatīvs projekts</vt:lpstr>
      <vt:lpstr>Attiecināmās izmaksas uzņēmējdarbības projektiem (1.-3.darbība)</vt:lpstr>
      <vt:lpstr>Attiecināmās izmaksas uzņēmējdarbības projektiem (1.-3.darbība)</vt:lpstr>
      <vt:lpstr>Attiecināmās izmaksas uzņēmējdarbības projektiem</vt:lpstr>
      <vt:lpstr>Attiecināmās izmaksas sabiedriskā labuma projektiem (I)</vt:lpstr>
      <vt:lpstr>Attiecināmās izmaksas sabiedriskā labuma projektiem (II)</vt:lpstr>
      <vt:lpstr>Attiecināmās izmaksas sabiedriskā labuma projektiem (III)</vt:lpstr>
      <vt:lpstr>Neattiecināmās izmaksas (I)</vt:lpstr>
      <vt:lpstr>Neattiecināmās izmaksas (II)</vt:lpstr>
      <vt:lpstr>Neattiecināmās izmaksas (III)</vt:lpstr>
      <vt:lpstr>Mācību projekti (sabiedriskā labuma projekti)</vt:lpstr>
      <vt:lpstr>Iesniedzamie dokumenti</vt:lpstr>
      <vt:lpstr>Nekustamā īpašuma dokumenti</vt:lpstr>
      <vt:lpstr>Iepirkuma dokumentācija</vt:lpstr>
      <vt:lpstr>Būvniecības dokumenti (I)</vt:lpstr>
      <vt:lpstr>Būvniecības dokumenti (II)</vt:lpstr>
      <vt:lpstr>Citi dokumenti</vt:lpstr>
      <vt:lpstr>Iesniedzamie dokumenti (no stratēģijas)</vt:lpstr>
      <vt:lpstr>Biežāk pieļautās kļūdas, noraidīšanas iemesli</vt:lpstr>
      <vt:lpstr>Projektu iesniegšana - 04.03. – 04.04.2019.</vt:lpstr>
      <vt:lpstr>Projektu vērtēšana - partnerība</vt:lpstr>
      <vt:lpstr>Projektu vērtēšana - LAD</vt:lpstr>
      <vt:lpstr>Projekta īstenošana (I) </vt:lpstr>
      <vt:lpstr>Projekta īstenošana (II)</vt:lpstr>
      <vt:lpstr>Finansējums projekta īstenošanai</vt:lpstr>
      <vt:lpstr>Sasniedzamie rādītāji</vt:lpstr>
      <vt:lpstr>Projektu uzraudzība</vt:lpstr>
      <vt:lpstr>Informācija pieejama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SVVA stratēģijas nosaukums</dc:title>
  <dc:creator>Andra Karlsone</dc:creator>
  <cp:lastModifiedBy>User</cp:lastModifiedBy>
  <cp:revision>221</cp:revision>
  <dcterms:created xsi:type="dcterms:W3CDTF">2015-12-15T11:36:55Z</dcterms:created>
  <dcterms:modified xsi:type="dcterms:W3CDTF">2019-02-20T10:10:21Z</dcterms:modified>
</cp:coreProperties>
</file>