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7"/>
  </p:notesMasterIdLst>
  <p:sldIdLst>
    <p:sldId id="256" r:id="rId2"/>
    <p:sldId id="282" r:id="rId3"/>
    <p:sldId id="281" r:id="rId4"/>
    <p:sldId id="283" r:id="rId5"/>
    <p:sldId id="257" r:id="rId6"/>
    <p:sldId id="279" r:id="rId7"/>
    <p:sldId id="284" r:id="rId8"/>
    <p:sldId id="295" r:id="rId9"/>
    <p:sldId id="258" r:id="rId10"/>
    <p:sldId id="259" r:id="rId11"/>
    <p:sldId id="287" r:id="rId12"/>
    <p:sldId id="285" r:id="rId13"/>
    <p:sldId id="286" r:id="rId14"/>
    <p:sldId id="288" r:id="rId15"/>
    <p:sldId id="294" r:id="rId16"/>
    <p:sldId id="280" r:id="rId17"/>
    <p:sldId id="278" r:id="rId18"/>
    <p:sldId id="289" r:id="rId19"/>
    <p:sldId id="290" r:id="rId20"/>
    <p:sldId id="291" r:id="rId21"/>
    <p:sldId id="292" r:id="rId22"/>
    <p:sldId id="293" r:id="rId23"/>
    <p:sldId id="276" r:id="rId24"/>
    <p:sldId id="277" r:id="rId25"/>
    <p:sldId id="296" r:id="rId26"/>
  </p:sldIdLst>
  <p:sldSz cx="12192000" cy="6858000"/>
  <p:notesSz cx="9240838" cy="6954838"/>
  <p:embeddedFontLst>
    <p:embeddedFont>
      <p:font typeface="Calibri" pitchFamily="34" charset="0"/>
      <p:regular r:id="rId28"/>
      <p:bold r:id="rId29"/>
      <p:italic r:id="rId30"/>
      <p:boldItalic r:id="rId31"/>
    </p:embeddedFont>
    <p:embeddedFont>
      <p:font typeface="Amiko" charset="-70"/>
      <p:regular r:id="rId32"/>
      <p:bold r:id="rId33"/>
    </p:embeddedFont>
    <p:embeddedFont>
      <p:font typeface="Playfair Display" charset="-70"/>
      <p:regular r:id="rId34"/>
      <p:bold r:id="rId35"/>
      <p:italic r:id="rId36"/>
      <p:boldItalic r:id="rId37"/>
    </p:embeddedFont>
    <p:embeddedFont>
      <p:font typeface="Bebas Neue" charset="-7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XQjvwRDkIj/4Vz5pjWT7JAu2E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21F1044-FB44-441E-87B3-C21C162D9F83}">
  <a:tblStyle styleId="{521F1044-FB44-441E-87B3-C21C162D9F8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snapToGrid="0">
      <p:cViewPr varScale="1">
        <p:scale>
          <a:sx n="80" d="100"/>
          <a:sy n="80" d="100"/>
        </p:scale>
        <p:origin x="-84" y="-5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40425" y="521600"/>
            <a:ext cx="6160850" cy="2608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4075" y="3303525"/>
            <a:ext cx="7392650" cy="31296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1: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1" name="Google Shape;1741;p1: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4: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4: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4: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4: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4: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4: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2: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0" name="Google Shape;1750;p2: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4: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4: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p18: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50" name="Google Shape;1850;p18: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8" name="Google Shape;1768;p5: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8" name="Google Shape;1768;p5: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8" name="Google Shape;1768;p5: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8" name="Google Shape;1768;p5: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2: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0" name="Google Shape;1750;p2: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2: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0" name="Google Shape;1750;p2: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8" name="Google Shape;1768;p5: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4: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4: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4: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4: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2: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0" name="Google Shape;1750;p2: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4: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4: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2: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0" name="Google Shape;1750;p2: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p7: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0" name="Google Shape;1780;p7: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4: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4: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p3: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6" name="Google Shape;1756;p3: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4:notes"/>
          <p:cNvSpPr txBox="1">
            <a:spLocks noGrp="1"/>
          </p:cNvSpPr>
          <p:nvPr>
            <p:ph type="body" idx="1"/>
          </p:nvPr>
        </p:nvSpPr>
        <p:spPr>
          <a:xfrm>
            <a:off x="924075" y="3303525"/>
            <a:ext cx="7392650" cy="3129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4:notes"/>
          <p:cNvSpPr>
            <a:spLocks noGrp="1" noRot="1" noChangeAspect="1"/>
          </p:cNvSpPr>
          <p:nvPr>
            <p:ph type="sldImg" idx="2"/>
          </p:nvPr>
        </p:nvSpPr>
        <p:spPr>
          <a:xfrm>
            <a:off x="2303463"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3D7785D0-8B97-4675-91C5-AF7B06BE28EA}" type="datetimeFigureOut">
              <a:rPr lang="lv-LV" smtClean="0"/>
              <a:t>2024.04.16.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D7785D0-8B97-4675-91C5-AF7B06BE28EA}" type="datetimeFigureOut">
              <a:rPr lang="lv-LV" smtClean="0"/>
              <a:t>2024.04.16.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D7785D0-8B97-4675-91C5-AF7B06BE28EA}" type="datetimeFigureOut">
              <a:rPr lang="lv-LV" smtClean="0"/>
              <a:t>2024.04.16.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6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5"/>
        <p:cNvGrpSpPr/>
        <p:nvPr/>
      </p:nvGrpSpPr>
      <p:grpSpPr>
        <a:xfrm>
          <a:off x="0" y="0"/>
          <a:ext cx="0" cy="0"/>
          <a:chOff x="0" y="0"/>
          <a:chExt cx="0" cy="0"/>
        </a:xfrm>
      </p:grpSpPr>
      <p:sp>
        <p:nvSpPr>
          <p:cNvPr id="379" name="Google Shape;379;g24fa152ecfb_0_3768"/>
          <p:cNvSpPr txBox="1">
            <a:spLocks noGrp="1"/>
          </p:cNvSpPr>
          <p:nvPr>
            <p:ph type="subTitle" idx="1"/>
          </p:nvPr>
        </p:nvSpPr>
        <p:spPr>
          <a:xfrm>
            <a:off x="2399127" y="2727600"/>
            <a:ext cx="3174300" cy="951300"/>
          </a:xfrm>
          <a:prstGeom prst="rect">
            <a:avLst/>
          </a:prstGeom>
        </p:spPr>
        <p:txBody>
          <a:bodyPr spcFirstLastPara="1" wrap="square" lIns="121900" tIns="121900" rIns="121900" bIns="121900" anchor="b" anchorCtr="0">
            <a:noAutofit/>
          </a:bodyPr>
          <a:lstStyle>
            <a:lvl1pPr lvl="0" algn="ctr" rtl="0">
              <a:lnSpc>
                <a:spcPct val="100000"/>
              </a:lnSpc>
              <a:spcBef>
                <a:spcPts val="0"/>
              </a:spcBef>
              <a:spcAft>
                <a:spcPts val="0"/>
              </a:spcAft>
              <a:buClr>
                <a:schemeClr val="dk1"/>
              </a:buClr>
              <a:buSzPts val="3200"/>
              <a:buFont typeface="Bebas Neue"/>
              <a:buNone/>
              <a:defRPr sz="2400" b="1">
                <a:solidFill>
                  <a:schemeClr val="dk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9pPr>
          </a:lstStyle>
          <a:p>
            <a:endParaRPr/>
          </a:p>
        </p:txBody>
      </p:sp>
      <p:sp>
        <p:nvSpPr>
          <p:cNvPr id="380" name="Google Shape;380;g24fa152ecfb_0_3768"/>
          <p:cNvSpPr txBox="1">
            <a:spLocks noGrp="1"/>
          </p:cNvSpPr>
          <p:nvPr>
            <p:ph type="subTitle" idx="2"/>
          </p:nvPr>
        </p:nvSpPr>
        <p:spPr>
          <a:xfrm>
            <a:off x="6618473" y="2727600"/>
            <a:ext cx="3174300" cy="951300"/>
          </a:xfrm>
          <a:prstGeom prst="rect">
            <a:avLst/>
          </a:prstGeom>
        </p:spPr>
        <p:txBody>
          <a:bodyPr spcFirstLastPara="1" wrap="square" lIns="121900" tIns="121900" rIns="121900" bIns="121900" anchor="b" anchorCtr="0">
            <a:noAutofit/>
          </a:bodyPr>
          <a:lstStyle>
            <a:lvl1pPr lvl="0" algn="ctr" rtl="0">
              <a:lnSpc>
                <a:spcPct val="100000"/>
              </a:lnSpc>
              <a:spcBef>
                <a:spcPts val="0"/>
              </a:spcBef>
              <a:spcAft>
                <a:spcPts val="0"/>
              </a:spcAft>
              <a:buClr>
                <a:schemeClr val="dk1"/>
              </a:buClr>
              <a:buSzPts val="3200"/>
              <a:buFont typeface="Bebas Neue"/>
              <a:buNone/>
              <a:defRPr sz="2400" b="1">
                <a:solidFill>
                  <a:schemeClr val="dk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9pPr>
          </a:lstStyle>
          <a:p>
            <a:endParaRPr/>
          </a:p>
        </p:txBody>
      </p:sp>
      <p:sp>
        <p:nvSpPr>
          <p:cNvPr id="381" name="Google Shape;381;g24fa152ecfb_0_3768"/>
          <p:cNvSpPr txBox="1">
            <a:spLocks noGrp="1"/>
          </p:cNvSpPr>
          <p:nvPr>
            <p:ph type="subTitle" idx="3"/>
          </p:nvPr>
        </p:nvSpPr>
        <p:spPr>
          <a:xfrm>
            <a:off x="2399127" y="3785567"/>
            <a:ext cx="3174300" cy="1771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82" name="Google Shape;382;g24fa152ecfb_0_3768"/>
          <p:cNvSpPr txBox="1">
            <a:spLocks noGrp="1"/>
          </p:cNvSpPr>
          <p:nvPr>
            <p:ph type="subTitle" idx="4"/>
          </p:nvPr>
        </p:nvSpPr>
        <p:spPr>
          <a:xfrm>
            <a:off x="6618466" y="3785567"/>
            <a:ext cx="3174300" cy="1771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83" name="Google Shape;383;g24fa152ecfb_0_3768"/>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2"/>
        <p:cNvGrpSpPr/>
        <p:nvPr/>
      </p:nvGrpSpPr>
      <p:grpSpPr>
        <a:xfrm>
          <a:off x="0" y="0"/>
          <a:ext cx="0" cy="0"/>
          <a:chOff x="0" y="0"/>
          <a:chExt cx="0" cy="0"/>
        </a:xfrm>
      </p:grpSpPr>
      <p:sp>
        <p:nvSpPr>
          <p:cNvPr id="303" name="Google Shape;303;g24fa152ecfb_0_3685"/>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4000"/>
              <a:buNone/>
              <a:defRPr/>
            </a:lvl1pPr>
            <a:lvl2pPr lvl="1" rtl="0">
              <a:lnSpc>
                <a:spcPct val="100000"/>
              </a:lnSpc>
              <a:spcBef>
                <a:spcPts val="0"/>
              </a:spcBef>
              <a:spcAft>
                <a:spcPts val="0"/>
              </a:spcAft>
              <a:buSzPts val="4000"/>
              <a:buNone/>
              <a:defRPr/>
            </a:lvl2pPr>
            <a:lvl3pPr lvl="2" rtl="0">
              <a:lnSpc>
                <a:spcPct val="100000"/>
              </a:lnSpc>
              <a:spcBef>
                <a:spcPts val="0"/>
              </a:spcBef>
              <a:spcAft>
                <a:spcPts val="0"/>
              </a:spcAft>
              <a:buSzPts val="4000"/>
              <a:buNone/>
              <a:defRPr/>
            </a:lvl3pPr>
            <a:lvl4pPr lvl="3" rtl="0">
              <a:lnSpc>
                <a:spcPct val="100000"/>
              </a:lnSpc>
              <a:spcBef>
                <a:spcPts val="0"/>
              </a:spcBef>
              <a:spcAft>
                <a:spcPts val="0"/>
              </a:spcAft>
              <a:buSzPts val="4000"/>
              <a:buNone/>
              <a:defRPr/>
            </a:lvl4pPr>
            <a:lvl5pPr lvl="4" rtl="0">
              <a:lnSpc>
                <a:spcPct val="100000"/>
              </a:lnSpc>
              <a:spcBef>
                <a:spcPts val="0"/>
              </a:spcBef>
              <a:spcAft>
                <a:spcPts val="0"/>
              </a:spcAft>
              <a:buSzPts val="4000"/>
              <a:buNone/>
              <a:defRPr/>
            </a:lvl5pPr>
            <a:lvl6pPr lvl="5" rtl="0">
              <a:lnSpc>
                <a:spcPct val="100000"/>
              </a:lnSpc>
              <a:spcBef>
                <a:spcPts val="0"/>
              </a:spcBef>
              <a:spcAft>
                <a:spcPts val="0"/>
              </a:spcAft>
              <a:buSzPts val="4000"/>
              <a:buNone/>
              <a:defRPr/>
            </a:lvl6pPr>
            <a:lvl7pPr lvl="6" rtl="0">
              <a:lnSpc>
                <a:spcPct val="100000"/>
              </a:lnSpc>
              <a:spcBef>
                <a:spcPts val="0"/>
              </a:spcBef>
              <a:spcAft>
                <a:spcPts val="0"/>
              </a:spcAft>
              <a:buSzPts val="4000"/>
              <a:buNone/>
              <a:defRPr/>
            </a:lvl7pPr>
            <a:lvl8pPr lvl="7" rtl="0">
              <a:lnSpc>
                <a:spcPct val="100000"/>
              </a:lnSpc>
              <a:spcBef>
                <a:spcPts val="0"/>
              </a:spcBef>
              <a:spcAft>
                <a:spcPts val="0"/>
              </a:spcAft>
              <a:buSzPts val="4000"/>
              <a:buNone/>
              <a:defRPr/>
            </a:lvl8pPr>
            <a:lvl9pPr lvl="8" rtl="0">
              <a:lnSpc>
                <a:spcPct val="100000"/>
              </a:lnSpc>
              <a:spcBef>
                <a:spcPts val="0"/>
              </a:spcBef>
              <a:spcAft>
                <a:spcPts val="0"/>
              </a:spcAft>
              <a:buSzPts val="4000"/>
              <a:buNone/>
              <a:defRPr/>
            </a:lvl9pPr>
          </a:lstStyle>
          <a:p>
            <a:endParaRPr/>
          </a:p>
        </p:txBody>
      </p:sp>
      <p:sp>
        <p:nvSpPr>
          <p:cNvPr id="304" name="Google Shape;304;g24fa152ecfb_0_3685"/>
          <p:cNvSpPr txBox="1">
            <a:spLocks noGrp="1"/>
          </p:cNvSpPr>
          <p:nvPr>
            <p:ph type="body" idx="1"/>
          </p:nvPr>
        </p:nvSpPr>
        <p:spPr>
          <a:xfrm>
            <a:off x="960000" y="1536633"/>
            <a:ext cx="10272000" cy="4555200"/>
          </a:xfrm>
          <a:prstGeom prst="rect">
            <a:avLst/>
          </a:prstGeom>
        </p:spPr>
        <p:txBody>
          <a:bodyPr spcFirstLastPara="1" wrap="square" lIns="121900" tIns="121900" rIns="121900" bIns="121900" anchor="t" anchorCtr="0">
            <a:noAutofit/>
          </a:bodyPr>
          <a:lstStyle>
            <a:lvl1pPr marL="457200" lvl="0" indent="-330200" rtl="0">
              <a:lnSpc>
                <a:spcPct val="100000"/>
              </a:lnSpc>
              <a:spcBef>
                <a:spcPts val="0"/>
              </a:spcBef>
              <a:spcAft>
                <a:spcPts val="0"/>
              </a:spcAft>
              <a:buSzPts val="1600"/>
              <a:buChar char="●"/>
              <a:defRPr/>
            </a:lvl1pPr>
            <a:lvl2pPr marL="914400" lvl="1" indent="-330200" rtl="0">
              <a:lnSpc>
                <a:spcPct val="100000"/>
              </a:lnSpc>
              <a:spcBef>
                <a:spcPts val="0"/>
              </a:spcBef>
              <a:spcAft>
                <a:spcPts val="0"/>
              </a:spcAft>
              <a:buSzPts val="1600"/>
              <a:buChar char="○"/>
              <a:defRPr/>
            </a:lvl2pPr>
            <a:lvl3pPr marL="1371600" lvl="2" indent="-330200" rtl="0">
              <a:lnSpc>
                <a:spcPct val="100000"/>
              </a:lnSpc>
              <a:spcBef>
                <a:spcPts val="0"/>
              </a:spcBef>
              <a:spcAft>
                <a:spcPts val="0"/>
              </a:spcAft>
              <a:buSzPts val="1600"/>
              <a:buChar char="■"/>
              <a:defRPr/>
            </a:lvl3pPr>
            <a:lvl4pPr marL="1828800" lvl="3" indent="-330200" rtl="0">
              <a:lnSpc>
                <a:spcPct val="100000"/>
              </a:lnSpc>
              <a:spcBef>
                <a:spcPts val="0"/>
              </a:spcBef>
              <a:spcAft>
                <a:spcPts val="0"/>
              </a:spcAft>
              <a:buSzPts val="1600"/>
              <a:buChar char="●"/>
              <a:defRPr/>
            </a:lvl4pPr>
            <a:lvl5pPr marL="2286000" lvl="4" indent="-330200" rtl="0">
              <a:lnSpc>
                <a:spcPct val="100000"/>
              </a:lnSpc>
              <a:spcBef>
                <a:spcPts val="0"/>
              </a:spcBef>
              <a:spcAft>
                <a:spcPts val="0"/>
              </a:spcAft>
              <a:buSzPts val="1600"/>
              <a:buChar char="○"/>
              <a:defRPr/>
            </a:lvl5pPr>
            <a:lvl6pPr marL="2743200" lvl="5" indent="-330200" rtl="0">
              <a:lnSpc>
                <a:spcPct val="100000"/>
              </a:lnSpc>
              <a:spcBef>
                <a:spcPts val="0"/>
              </a:spcBef>
              <a:spcAft>
                <a:spcPts val="0"/>
              </a:spcAft>
              <a:buSzPts val="1600"/>
              <a:buChar char="■"/>
              <a:defRPr/>
            </a:lvl6pPr>
            <a:lvl7pPr marL="3200400" lvl="6" indent="-330200" rtl="0">
              <a:lnSpc>
                <a:spcPct val="100000"/>
              </a:lnSpc>
              <a:spcBef>
                <a:spcPts val="0"/>
              </a:spcBef>
              <a:spcAft>
                <a:spcPts val="0"/>
              </a:spcAft>
              <a:buSzPts val="1600"/>
              <a:buChar char="●"/>
              <a:defRPr/>
            </a:lvl7pPr>
            <a:lvl8pPr marL="3657600" lvl="7" indent="-330200" rtl="0">
              <a:lnSpc>
                <a:spcPct val="100000"/>
              </a:lnSpc>
              <a:spcBef>
                <a:spcPts val="0"/>
              </a:spcBef>
              <a:spcAft>
                <a:spcPts val="0"/>
              </a:spcAft>
              <a:buSzPts val="1600"/>
              <a:buChar char="○"/>
              <a:defRPr/>
            </a:lvl8pPr>
            <a:lvl9pPr marL="4114800" lvl="8" indent="-330200" rtl="0">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D7785D0-8B97-4675-91C5-AF7B06BE28EA}" type="datetimeFigureOut">
              <a:rPr lang="lv-LV" smtClean="0"/>
              <a:t>2024.04.16.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785D0-8B97-4675-91C5-AF7B06BE28EA}" type="datetimeFigureOut">
              <a:rPr lang="lv-LV" smtClean="0"/>
              <a:t>2024.04.16.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3D7785D0-8B97-4675-91C5-AF7B06BE28EA}" type="datetimeFigureOut">
              <a:rPr lang="lv-LV" smtClean="0"/>
              <a:t>2024.04.16.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3D7785D0-8B97-4675-91C5-AF7B06BE28EA}" type="datetimeFigureOut">
              <a:rPr lang="lv-LV" smtClean="0"/>
              <a:t>2024.04.16.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3D7785D0-8B97-4675-91C5-AF7B06BE28EA}" type="datetimeFigureOut">
              <a:rPr lang="lv-LV" smtClean="0"/>
              <a:t>2024.04.16.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785D0-8B97-4675-91C5-AF7B06BE28EA}" type="datetimeFigureOut">
              <a:rPr lang="lv-LV" smtClean="0"/>
              <a:t>2024.04.16.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785D0-8B97-4675-91C5-AF7B06BE28EA}" type="datetimeFigureOut">
              <a:rPr lang="lv-LV" smtClean="0"/>
              <a:t>2024.04.16.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785D0-8B97-4675-91C5-AF7B06BE28EA}" type="datetimeFigureOut">
              <a:rPr lang="lv-LV" smtClean="0"/>
              <a:t>2024.04.16.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8211072-2685-470F-853A-A847C2FB430E}" type="slidenum">
              <a:rPr lang="lv-LV" smtClean="0"/>
              <a:t>‹#›</a:t>
            </a:fld>
            <a:endParaRPr lang="lv-LV"/>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785D0-8B97-4675-91C5-AF7B06BE28EA}" type="datetimeFigureOut">
              <a:rPr lang="lv-LV" smtClean="0"/>
              <a:t>2024.04.16.</a:t>
            </a:fld>
            <a:endParaRPr lang="lv-LV"/>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11072-2685-470F-853A-A847C2FB430E}"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zgauja.lv/?q=lv/content/dokumenti-0"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ZIHdJcckUrfiN2q3N1PgwpsvGhdnbfJu/view" TargetMode="External"/><Relationship Id="rId2" Type="http://schemas.openxmlformats.org/officeDocument/2006/relationships/hyperlink" Target="http://www.sateka.lv/" TargetMode="External"/><Relationship Id="rId1" Type="http://schemas.openxmlformats.org/officeDocument/2006/relationships/slideLayout" Target="../slideLayouts/slideLayout15.xml"/><Relationship Id="rId4" Type="http://schemas.openxmlformats.org/officeDocument/2006/relationships/hyperlink" Target="mailto:zieme&#316;gauja@gmail.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zgauja.lv/?q=lv/content/sabiedribas-virzitas-vietejas-attistibas-strategija-2023-2027-gada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lad.gov.lv/lv/katalogs/c0la192-darbibu-istenosana-saskana-ar-sabiedribas-virzitas-vietejas-attistibas-strategiju-tostarp-sadarbibas-aktivitates-un-sagatavosana" TargetMode="External"/><Relationship Id="rId4" Type="http://schemas.openxmlformats.org/officeDocument/2006/relationships/hyperlink" Target="https://likumi.lv/ta/id/346333-valsts-un-eiropas-savienibas-atbalsta-pieskirsanas-kartiba-eiropas-lauksaimniecibas-fonda-lauku-attistibai-intervence-darbib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42"/>
        <p:cNvGrpSpPr/>
        <p:nvPr/>
      </p:nvGrpSpPr>
      <p:grpSpPr>
        <a:xfrm>
          <a:off x="0" y="0"/>
          <a:ext cx="0" cy="0"/>
          <a:chOff x="0" y="0"/>
          <a:chExt cx="0" cy="0"/>
        </a:xfrm>
      </p:grpSpPr>
      <p:sp>
        <p:nvSpPr>
          <p:cNvPr id="1744" name="Google Shape;1744;p1"/>
          <p:cNvSpPr txBox="1">
            <a:spLocks noGrp="1"/>
          </p:cNvSpPr>
          <p:nvPr>
            <p:ph type="title"/>
          </p:nvPr>
        </p:nvSpPr>
        <p:spPr>
          <a:xfrm>
            <a:off x="1070429" y="1246908"/>
            <a:ext cx="10515600" cy="109705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r>
              <a:rPr lang="lv-LV" sz="4400" b="1" dirty="0">
                <a:latin typeface="Calibri"/>
                <a:ea typeface="Calibri"/>
                <a:cs typeface="Calibri"/>
                <a:sym typeface="Calibri"/>
              </a:rPr>
              <a:t/>
            </a:r>
            <a:br>
              <a:rPr lang="lv-LV" sz="4400" b="1" dirty="0">
                <a:latin typeface="Calibri"/>
                <a:ea typeface="Calibri"/>
                <a:cs typeface="Calibri"/>
                <a:sym typeface="Calibri"/>
              </a:rPr>
            </a:br>
            <a:r>
              <a:rPr lang="lv-LV" sz="4400" b="1" dirty="0">
                <a:latin typeface="Calibri"/>
                <a:ea typeface="Calibri"/>
                <a:cs typeface="Calibri"/>
                <a:sym typeface="Calibri"/>
              </a:rPr>
              <a:t/>
            </a:r>
            <a:br>
              <a:rPr lang="lv-LV" sz="4400" b="1" dirty="0">
                <a:latin typeface="Calibri"/>
                <a:ea typeface="Calibri"/>
                <a:cs typeface="Calibri"/>
                <a:sym typeface="Calibri"/>
              </a:rPr>
            </a:br>
            <a:r>
              <a:rPr lang="lv-LV" sz="4400" b="1" dirty="0">
                <a:latin typeface="Calibri"/>
                <a:ea typeface="Calibri"/>
                <a:cs typeface="Calibri"/>
                <a:sym typeface="Calibri"/>
              </a:rPr>
              <a:t>Biedrība </a:t>
            </a:r>
            <a:br>
              <a:rPr lang="lv-LV" sz="4400" b="1" dirty="0">
                <a:latin typeface="Calibri"/>
                <a:ea typeface="Calibri"/>
                <a:cs typeface="Calibri"/>
                <a:sym typeface="Calibri"/>
              </a:rPr>
            </a:br>
            <a:r>
              <a:rPr lang="lv-LV" sz="4400" b="1" dirty="0">
                <a:latin typeface="Calibri"/>
                <a:ea typeface="Calibri"/>
                <a:cs typeface="Calibri"/>
                <a:sym typeface="Calibri"/>
              </a:rPr>
              <a:t>“Lauku partnerība ZIEMEĻGAUJA”</a:t>
            </a:r>
            <a:br>
              <a:rPr lang="lv-LV" sz="4400" b="1" dirty="0">
                <a:latin typeface="Calibri"/>
                <a:ea typeface="Calibri"/>
                <a:cs typeface="Calibri"/>
                <a:sym typeface="Calibri"/>
              </a:rPr>
            </a:br>
            <a:r>
              <a:rPr lang="lv-LV" sz="4400" b="1" dirty="0">
                <a:latin typeface="Calibri"/>
                <a:ea typeface="Calibri"/>
                <a:cs typeface="Calibri"/>
                <a:sym typeface="Calibri"/>
              </a:rPr>
              <a:t/>
            </a:r>
            <a:br>
              <a:rPr lang="lv-LV" sz="4400" b="1" dirty="0">
                <a:latin typeface="Calibri"/>
                <a:ea typeface="Calibri"/>
                <a:cs typeface="Calibri"/>
                <a:sym typeface="Calibri"/>
              </a:rPr>
            </a:br>
            <a:r>
              <a:rPr lang="lv-LV" sz="4400" dirty="0">
                <a:latin typeface="Calibri"/>
                <a:ea typeface="Calibri"/>
                <a:cs typeface="Calibri"/>
                <a:sym typeface="Calibri"/>
              </a:rPr>
              <a:t>LEADER 1. kārta</a:t>
            </a:r>
            <a:r>
              <a:rPr lang="lv-LV" sz="4400" b="1" dirty="0">
                <a:latin typeface="Calibri"/>
                <a:ea typeface="Calibri"/>
                <a:cs typeface="Calibri"/>
                <a:sym typeface="Calibri"/>
              </a:rPr>
              <a:t/>
            </a:r>
            <a:br>
              <a:rPr lang="lv-LV" sz="4400" b="1" dirty="0">
                <a:latin typeface="Calibri"/>
                <a:ea typeface="Calibri"/>
                <a:cs typeface="Calibri"/>
                <a:sym typeface="Calibri"/>
              </a:rPr>
            </a:br>
            <a:r>
              <a:rPr lang="lv-LV" sz="3600" dirty="0">
                <a:latin typeface="Calibri"/>
                <a:ea typeface="Calibri"/>
                <a:cs typeface="Calibri"/>
                <a:sym typeface="Calibri"/>
              </a:rPr>
              <a:t>Informatīvie semināri </a:t>
            </a:r>
            <a:r>
              <a:rPr lang="lv-LV" sz="4400" b="1" dirty="0">
                <a:latin typeface="Calibri"/>
                <a:ea typeface="Calibri"/>
                <a:cs typeface="Calibri"/>
                <a:sym typeface="Calibri"/>
              </a:rPr>
              <a:t> </a:t>
            </a:r>
            <a:br>
              <a:rPr lang="lv-LV" sz="4400" b="1" dirty="0">
                <a:latin typeface="Calibri"/>
                <a:ea typeface="Calibri"/>
                <a:cs typeface="Calibri"/>
                <a:sym typeface="Calibri"/>
              </a:rPr>
            </a:br>
            <a:r>
              <a:rPr lang="lv-LV" sz="3600" dirty="0">
                <a:latin typeface="Calibri"/>
                <a:ea typeface="Calibri"/>
                <a:cs typeface="Calibri"/>
                <a:sym typeface="Calibri"/>
              </a:rPr>
              <a:t>2024. gada aprīlī</a:t>
            </a:r>
            <a:endParaRPr sz="3600" b="1" dirty="0">
              <a:latin typeface="Calibri"/>
              <a:ea typeface="Calibri"/>
              <a:cs typeface="Calibri"/>
              <a:sym typeface="Calibri"/>
            </a:endParaRPr>
          </a:p>
        </p:txBody>
      </p:sp>
      <p:pic>
        <p:nvPicPr>
          <p:cNvPr id="1745" name="Google Shape;1745;p1"/>
          <p:cNvPicPr preferRelativeResize="0"/>
          <p:nvPr/>
        </p:nvPicPr>
        <p:blipFill rotWithShape="1">
          <a:blip r:embed="rId3">
            <a:alphaModFix/>
          </a:blip>
          <a:srcRect l="-69" t="-176" r="-68" b="-177"/>
          <a:stretch/>
        </p:blipFill>
        <p:spPr>
          <a:xfrm>
            <a:off x="7825839" y="4556459"/>
            <a:ext cx="2670774" cy="739936"/>
          </a:xfrm>
          <a:prstGeom prst="rect">
            <a:avLst/>
          </a:prstGeom>
          <a:solidFill>
            <a:srgbClr val="FFFFFF"/>
          </a:solidFill>
          <a:ln>
            <a:noFill/>
          </a:ln>
        </p:spPr>
      </p:pic>
      <p:pic>
        <p:nvPicPr>
          <p:cNvPr id="4" name="Picture 3" descr="https://lh3.googleusercontent.com/dqQ7wU9af-QT58dhE8rHk2KrTmuos9XoQpQ8PKxyO_kpWnsLG4FjLXBZouIE-q9wBN__nnZRsSkNiNs63zPu_HPFL1Nyz2wdKqPLI336sU_0wbztFSt4G1OSCC5tN6hVFqusckGKv7JvqMRJC7EaTY5sVcmjVoHhh3WE80JdDr1taNZ4q8B6aKuBlqGa"/>
          <p:cNvPicPr/>
          <p:nvPr/>
        </p:nvPicPr>
        <p:blipFill>
          <a:blip r:embed="rId4" cstate="print"/>
          <a:srcRect/>
          <a:stretch>
            <a:fillRect/>
          </a:stretch>
        </p:blipFill>
        <p:spPr bwMode="auto">
          <a:xfrm>
            <a:off x="2184200" y="4572000"/>
            <a:ext cx="2812212" cy="609815"/>
          </a:xfrm>
          <a:prstGeom prst="rect">
            <a:avLst/>
          </a:prstGeom>
          <a:noFill/>
          <a:ln w="9525">
            <a:noFill/>
            <a:miter lim="800000"/>
            <a:headEnd/>
            <a:tailEnd/>
          </a:ln>
        </p:spPr>
      </p:pic>
      <p:pic>
        <p:nvPicPr>
          <p:cNvPr id="5" name="Picture 4" descr="https://lh4.googleusercontent.com/c_9GWPw7pSdjZdneuwfms6es6f4qISmDb6tiBW8_WXvzkV6lx48Qw_EKSizneZCWcKw9gDUUXIVE4Fl3Przf8i79Y4ysAzZJ62-3S1UwKYhMHyLansWmhD4cna8OyQoU4KijtpNk3MEKDVvhZc-H4DmFmfbe0yDo5N9UFaCcPQaTZCxSRWqZYXoAV6RF"/>
          <p:cNvPicPr/>
          <p:nvPr/>
        </p:nvPicPr>
        <p:blipFill>
          <a:blip r:embed="rId5" cstate="print"/>
          <a:srcRect/>
          <a:stretch>
            <a:fillRect/>
          </a:stretch>
        </p:blipFill>
        <p:spPr bwMode="auto">
          <a:xfrm>
            <a:off x="5263675" y="4263675"/>
            <a:ext cx="809625" cy="10382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
          <p:cNvSpPr txBox="1">
            <a:spLocks noGrp="1"/>
          </p:cNvSpPr>
          <p:nvPr>
            <p:ph type="title" idx="4294967295"/>
          </p:nvPr>
        </p:nvSpPr>
        <p:spPr>
          <a:xfrm>
            <a:off x="1163782" y="365125"/>
            <a:ext cx="9351818" cy="1370013"/>
          </a:xfrm>
          <a:prstGeom prst="rect">
            <a:avLst/>
          </a:prstGeom>
          <a:noFill/>
          <a:ln>
            <a:noFill/>
          </a:ln>
        </p:spPr>
        <p:txBody>
          <a:bodyPr spcFirstLastPara="1" wrap="square" lIns="91425" tIns="45700" rIns="91425" bIns="45700" anchor="ctr" anchorCtr="0">
            <a:noAutofit/>
          </a:bodyPr>
          <a:lstStyle/>
          <a:p>
            <a:pPr lvl="0" algn="ctr">
              <a:lnSpc>
                <a:spcPct val="90000"/>
              </a:lnSpc>
            </a:pPr>
            <a:r>
              <a:rPr lang="lv-LV" sz="3600" dirty="0">
                <a:latin typeface="Calibri" pitchFamily="34" charset="0"/>
                <a:cs typeface="Calibri" pitchFamily="34" charset="0"/>
              </a:rPr>
              <a:t>Rīcība 1.2. Tūrisma nozares pakalpojumu attīstība</a:t>
            </a:r>
            <a:endParaRPr dirty="0">
              <a:latin typeface="Calibri" pitchFamily="34" charset="0"/>
              <a:cs typeface="Calibri" pitchFamily="34" charset="0"/>
            </a:endParaRPr>
          </a:p>
        </p:txBody>
      </p:sp>
      <p:sp>
        <p:nvSpPr>
          <p:cNvPr id="1765" name="Google Shape;1765;p4"/>
          <p:cNvSpPr txBox="1">
            <a:spLocks noGrp="1"/>
          </p:cNvSpPr>
          <p:nvPr>
            <p:ph type="body" idx="4294967295"/>
          </p:nvPr>
        </p:nvSpPr>
        <p:spPr>
          <a:xfrm>
            <a:off x="973778" y="1508125"/>
            <a:ext cx="10474036" cy="3802063"/>
          </a:xfrm>
          <a:prstGeom prst="rect">
            <a:avLst/>
          </a:prstGeom>
          <a:noFill/>
          <a:ln>
            <a:noFill/>
          </a:ln>
        </p:spPr>
        <p:txBody>
          <a:bodyPr spcFirstLastPara="1" wrap="square" lIns="91425" tIns="45700" rIns="91425" bIns="45700" anchor="t" anchorCtr="0">
            <a:noAutofit/>
          </a:bodyPr>
          <a:lstStyle/>
          <a:p>
            <a:pPr lvl="0">
              <a:buFont typeface="Arial" pitchFamily="34" charset="0"/>
              <a:buChar char="•"/>
            </a:pPr>
            <a:r>
              <a:rPr lang="lv-LV" sz="2400" dirty="0"/>
              <a:t>Jaunu tūrisma nozares uzņēmumu veidošana un esošo uzņēmumu attīstība; </a:t>
            </a:r>
          </a:p>
          <a:p>
            <a:pPr lvl="0">
              <a:buFont typeface="Arial" pitchFamily="34" charset="0"/>
              <a:buChar char="•"/>
            </a:pPr>
            <a:r>
              <a:rPr lang="lv-LV" sz="2400" dirty="0"/>
              <a:t> Jaunu tūrisma pakalpojumu veidošana un esošo pakalpojumu dažādošana;</a:t>
            </a:r>
          </a:p>
          <a:p>
            <a:pPr lvl="0">
              <a:buFont typeface="Arial" pitchFamily="34" charset="0"/>
              <a:buChar char="•"/>
            </a:pPr>
            <a:r>
              <a:rPr lang="lv-LV" sz="2400" dirty="0"/>
              <a:t> Tūrisma uzņēmējdarbības uzsākšana (</a:t>
            </a:r>
            <a:r>
              <a:rPr lang="en-US" sz="2400" dirty="0" err="1"/>
              <a:t>arī</a:t>
            </a:r>
            <a:r>
              <a:rPr lang="lv-LV" sz="2400" dirty="0"/>
              <a:t> “Lauku biļete”);</a:t>
            </a:r>
          </a:p>
          <a:p>
            <a:pPr lvl="0">
              <a:buFont typeface="Arial" pitchFamily="34" charset="0"/>
              <a:buChar char="•"/>
            </a:pPr>
            <a:r>
              <a:rPr lang="lv-LV" sz="2400" dirty="0"/>
              <a:t> Tūrisma infrastruktūras uzlabošana un modernizēšana;</a:t>
            </a:r>
          </a:p>
          <a:p>
            <a:pPr lvl="0">
              <a:buFont typeface="Arial" pitchFamily="34" charset="0"/>
              <a:buChar char="•"/>
            </a:pPr>
            <a:r>
              <a:rPr lang="lv-LV" sz="2400" dirty="0"/>
              <a:t> Sadarbība starp tūrisma pakalpojumu sniedzējiem, kooperācijas iniciatīvu attīstība; </a:t>
            </a:r>
          </a:p>
          <a:p>
            <a:pPr lvl="0">
              <a:buFont typeface="Arial" pitchFamily="34" charset="0"/>
              <a:buChar char="•"/>
            </a:pPr>
            <a:r>
              <a:rPr lang="lv-LV" sz="2400" dirty="0"/>
              <a:t> Dažāda veida mācības darbinieku prasmju  pilnveidošanai un jaunu prasmju apgūšanai;</a:t>
            </a:r>
          </a:p>
          <a:p>
            <a:pPr>
              <a:buFont typeface="Arial" pitchFamily="34" charset="0"/>
              <a:buChar char="•"/>
            </a:pPr>
            <a:r>
              <a:rPr lang="lv-LV" sz="2400" dirty="0"/>
              <a:t> Mārketinga pasākumu attīstība un dažādošana;</a:t>
            </a:r>
          </a:p>
          <a:p>
            <a:pPr>
              <a:buFont typeface="Arial" pitchFamily="34" charset="0"/>
              <a:buChar char="•"/>
            </a:pPr>
            <a:r>
              <a:rPr lang="lv-LV" sz="2400" spc="-1" dirty="0">
                <a:solidFill>
                  <a:srgbClr val="000000"/>
                </a:solidFill>
                <a:latin typeface="Calibri"/>
              </a:rPr>
              <a:t> </a:t>
            </a:r>
            <a:r>
              <a:rPr lang="lv-LV" sz="2400" dirty="0"/>
              <a:t>Digitālo risinājumu ieviešana</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
          <p:cNvSpPr txBox="1">
            <a:spLocks noGrp="1"/>
          </p:cNvSpPr>
          <p:nvPr>
            <p:ph type="title" idx="4294967295"/>
          </p:nvPr>
        </p:nvSpPr>
        <p:spPr>
          <a:xfrm>
            <a:off x="1092530" y="427038"/>
            <a:ext cx="9423070" cy="962025"/>
          </a:xfrm>
          <a:prstGeom prst="rect">
            <a:avLst/>
          </a:prstGeom>
          <a:noFill/>
          <a:ln>
            <a:noFill/>
          </a:ln>
        </p:spPr>
        <p:txBody>
          <a:bodyPr spcFirstLastPara="1" wrap="square" lIns="91425" tIns="45700" rIns="91425" bIns="45700" anchor="ctr" anchorCtr="0">
            <a:noAutofit/>
          </a:bodyPr>
          <a:lstStyle/>
          <a:p>
            <a:pPr lvl="0" algn="ctr">
              <a:lnSpc>
                <a:spcPct val="90000"/>
              </a:lnSpc>
            </a:pPr>
            <a:r>
              <a:rPr lang="lv-LV" sz="3600" dirty="0">
                <a:latin typeface="Calibri" pitchFamily="34" charset="0"/>
                <a:cs typeface="Calibri" pitchFamily="34" charset="0"/>
              </a:rPr>
              <a:t>Pēc projekta īstenošanas sasniedzamie rādītāji</a:t>
            </a:r>
            <a:r>
              <a:rPr lang="en-US" sz="3600" dirty="0">
                <a:latin typeface="Calibri" pitchFamily="34" charset="0"/>
                <a:cs typeface="Calibri" pitchFamily="34" charset="0"/>
              </a:rPr>
              <a:t> </a:t>
            </a:r>
            <a:br>
              <a:rPr lang="en-US" sz="3600" dirty="0">
                <a:latin typeface="Calibri" pitchFamily="34" charset="0"/>
                <a:cs typeface="Calibri" pitchFamily="34" charset="0"/>
              </a:rPr>
            </a:br>
            <a:r>
              <a:rPr lang="en-US" sz="2800" i="1" dirty="0">
                <a:latin typeface="Calibri" pitchFamily="34" charset="0"/>
                <a:cs typeface="Calibri" pitchFamily="34" charset="0"/>
              </a:rPr>
              <a:t>(</a:t>
            </a:r>
            <a:r>
              <a:rPr lang="en-US" sz="2800" i="1" dirty="0" smtClean="0">
                <a:latin typeface="Calibri" pitchFamily="34" charset="0"/>
                <a:cs typeface="Calibri" pitchFamily="34" charset="0"/>
              </a:rPr>
              <a:t>MK</a:t>
            </a:r>
            <a:r>
              <a:rPr lang="lv-LV" sz="2800" i="1" dirty="0" smtClean="0">
                <a:latin typeface="Calibri" pitchFamily="34" charset="0"/>
                <a:cs typeface="Calibri" pitchFamily="34" charset="0"/>
              </a:rPr>
              <a:t> </a:t>
            </a:r>
            <a:r>
              <a:rPr lang="en-US" sz="2800" i="1" dirty="0" smtClean="0">
                <a:latin typeface="Calibri" pitchFamily="34" charset="0"/>
                <a:cs typeface="Calibri" pitchFamily="34" charset="0"/>
              </a:rPr>
              <a:t>580 </a:t>
            </a:r>
            <a:r>
              <a:rPr lang="en-US" sz="2800" i="1" dirty="0" err="1">
                <a:latin typeface="Calibri" pitchFamily="34" charset="0"/>
                <a:cs typeface="Calibri" pitchFamily="34" charset="0"/>
              </a:rPr>
              <a:t>noteikumu</a:t>
            </a:r>
            <a:r>
              <a:rPr lang="en-US" sz="2800" i="1" dirty="0">
                <a:latin typeface="Calibri" pitchFamily="34" charset="0"/>
                <a:cs typeface="Calibri" pitchFamily="34" charset="0"/>
              </a:rPr>
              <a:t> 16.3, 16.4, 17.p)</a:t>
            </a:r>
            <a:endParaRPr sz="2800" i="1" dirty="0">
              <a:latin typeface="Calibri" pitchFamily="34" charset="0"/>
              <a:cs typeface="Calibri" pitchFamily="34" charset="0"/>
            </a:endParaRPr>
          </a:p>
        </p:txBody>
      </p:sp>
      <p:sp>
        <p:nvSpPr>
          <p:cNvPr id="1765" name="Google Shape;1765;p4"/>
          <p:cNvSpPr txBox="1">
            <a:spLocks noGrp="1"/>
          </p:cNvSpPr>
          <p:nvPr>
            <p:ph type="body" idx="4294967295"/>
          </p:nvPr>
        </p:nvSpPr>
        <p:spPr>
          <a:xfrm>
            <a:off x="558140" y="1543050"/>
            <a:ext cx="10569039" cy="4394200"/>
          </a:xfrm>
          <a:prstGeom prst="rect">
            <a:avLst/>
          </a:prstGeom>
          <a:noFill/>
          <a:ln>
            <a:noFill/>
          </a:ln>
        </p:spPr>
        <p:txBody>
          <a:bodyPr spcFirstLastPara="1" wrap="square" lIns="91425" tIns="45700" rIns="91425" bIns="45700" anchor="t" anchorCtr="0">
            <a:noAutofit/>
          </a:bodyPr>
          <a:lstStyle/>
          <a:p>
            <a:r>
              <a:rPr lang="en-US" sz="2400" dirty="0" err="1"/>
              <a:t>Projekta</a:t>
            </a:r>
            <a:r>
              <a:rPr lang="en-US" sz="2400" dirty="0"/>
              <a:t> </a:t>
            </a:r>
            <a:r>
              <a:rPr lang="en-US" sz="2400" dirty="0" err="1"/>
              <a:t>pabeigtība</a:t>
            </a:r>
            <a:r>
              <a:rPr lang="en-US" sz="2400" dirty="0"/>
              <a:t>!</a:t>
            </a:r>
          </a:p>
          <a:p>
            <a:pPr marL="127000" indent="0">
              <a:buNone/>
            </a:pPr>
            <a:endParaRPr lang="en-US" sz="2400" dirty="0"/>
          </a:p>
          <a:p>
            <a:r>
              <a:rPr lang="lv-LV" sz="2400" dirty="0"/>
              <a:t>Jāsasniedz projektā plānotais apgrozījums;</a:t>
            </a:r>
          </a:p>
          <a:p>
            <a:r>
              <a:rPr lang="lv-LV" sz="2400" dirty="0"/>
              <a:t>Jāsasniedz vismaz viens no šādiem saimnieciskās darbības rādītājiem nozarē, kurā īsteno projektu:</a:t>
            </a:r>
          </a:p>
          <a:p>
            <a:pPr lvl="1">
              <a:buFont typeface="Arial" pitchFamily="34" charset="0"/>
              <a:buChar char="•"/>
            </a:pPr>
            <a:r>
              <a:rPr lang="lv-LV" sz="2400" dirty="0"/>
              <a:t>rada vismaz vienu jaunu darbavietu un saglabā esošās darbavietas,</a:t>
            </a:r>
          </a:p>
          <a:p>
            <a:pPr lvl="1">
              <a:buFont typeface="Arial" pitchFamily="34" charset="0"/>
              <a:buChar char="•"/>
            </a:pPr>
            <a:r>
              <a:rPr lang="lv-LV" sz="2400" dirty="0"/>
              <a:t>palielina neto apgrozījumu vismaz par 20% no projekta attiecināmo izmaksu summas,</a:t>
            </a:r>
          </a:p>
          <a:p>
            <a:pPr lvl="1">
              <a:buFont typeface="Arial" pitchFamily="34" charset="0"/>
              <a:buChar char="•"/>
            </a:pPr>
            <a:r>
              <a:rPr lang="lv-LV" sz="2400" dirty="0"/>
              <a:t>mazina ietekmi uz vidi,</a:t>
            </a:r>
          </a:p>
          <a:p>
            <a:pPr lvl="1">
              <a:buFont typeface="Arial" pitchFamily="34" charset="0"/>
              <a:buChar char="•"/>
            </a:pPr>
            <a:r>
              <a:rPr lang="lv-LV" sz="2400" dirty="0"/>
              <a:t>īsteno ieguldījumus energoefektivitātes palielināšanā.</a:t>
            </a:r>
            <a:endParaRPr lang="en-US" sz="2400" dirty="0"/>
          </a:p>
          <a:p>
            <a:pPr lvl="1">
              <a:buFont typeface="Arial" pitchFamily="34" charset="0"/>
              <a:buChar char="•"/>
            </a:pPr>
            <a:endParaRPr lang="en-US" sz="2400" dirty="0"/>
          </a:p>
          <a:p>
            <a:pPr marL="584200" lvl="1" indent="0">
              <a:buNone/>
            </a:pPr>
            <a:endParaRPr lang="lv-LV"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
          <p:cNvSpPr txBox="1">
            <a:spLocks noGrp="1"/>
          </p:cNvSpPr>
          <p:nvPr>
            <p:ph type="title" idx="4294967295"/>
          </p:nvPr>
        </p:nvSpPr>
        <p:spPr>
          <a:xfrm>
            <a:off x="0" y="365125"/>
            <a:ext cx="10515600" cy="846138"/>
          </a:xfrm>
          <a:prstGeom prst="rect">
            <a:avLst/>
          </a:prstGeom>
          <a:noFill/>
          <a:ln>
            <a:noFill/>
          </a:ln>
        </p:spPr>
        <p:txBody>
          <a:bodyPr spcFirstLastPara="1" wrap="square" lIns="91425" tIns="45700" rIns="91425" bIns="45700" anchor="ctr" anchorCtr="0">
            <a:noAutofit/>
          </a:bodyPr>
          <a:lstStyle/>
          <a:p>
            <a:pPr lvl="0" algn="ctr">
              <a:lnSpc>
                <a:spcPct val="90000"/>
              </a:lnSpc>
            </a:pPr>
            <a:r>
              <a:rPr lang="lv-LV" sz="3600" dirty="0">
                <a:latin typeface="Calibri" pitchFamily="34" charset="0"/>
                <a:cs typeface="Calibri" pitchFamily="34" charset="0"/>
              </a:rPr>
              <a:t>Attiecināmās izmaksas</a:t>
            </a:r>
            <a:endParaRPr dirty="0">
              <a:latin typeface="Calibri" pitchFamily="34" charset="0"/>
              <a:cs typeface="Calibri" pitchFamily="34" charset="0"/>
            </a:endParaRPr>
          </a:p>
        </p:txBody>
      </p:sp>
      <p:sp>
        <p:nvSpPr>
          <p:cNvPr id="1765" name="Google Shape;1765;p4"/>
          <p:cNvSpPr txBox="1">
            <a:spLocks noGrp="1"/>
          </p:cNvSpPr>
          <p:nvPr>
            <p:ph type="body" idx="4294967295"/>
          </p:nvPr>
        </p:nvSpPr>
        <p:spPr>
          <a:xfrm>
            <a:off x="665018" y="1211263"/>
            <a:ext cx="10782795" cy="5130160"/>
          </a:xfrm>
          <a:prstGeom prst="rect">
            <a:avLst/>
          </a:prstGeom>
          <a:noFill/>
          <a:ln>
            <a:noFill/>
          </a:ln>
        </p:spPr>
        <p:txBody>
          <a:bodyPr spcFirstLastPara="1" wrap="square" lIns="91425" tIns="45700" rIns="91425" bIns="45700" anchor="t" anchorCtr="0">
            <a:noAutofit/>
          </a:bodyPr>
          <a:lstStyle/>
          <a:p>
            <a:pPr lvl="0">
              <a:buFont typeface="Arial" pitchFamily="34" charset="0"/>
              <a:buChar char="•"/>
            </a:pPr>
            <a:r>
              <a:rPr lang="lv-LV" sz="2200" dirty="0"/>
              <a:t>Jaunu pamatlīdzekļu un programmnodrošinājuma iegādes un uzstādīšanas izmaksas; </a:t>
            </a:r>
          </a:p>
          <a:p>
            <a:pPr>
              <a:buFont typeface="Arial" pitchFamily="34" charset="0"/>
              <a:buChar char="•"/>
            </a:pPr>
            <a:r>
              <a:rPr lang="lv-LV" sz="2200" dirty="0"/>
              <a:t>Jaunas būvniecības, būves pārbūves, ierīkošanas, novietošanas, atjaunošanas, restaurācijas izmaksas (līgumi ar trešajām personām);</a:t>
            </a:r>
          </a:p>
          <a:p>
            <a:pPr lvl="0">
              <a:buFont typeface="Arial" pitchFamily="34" charset="0"/>
              <a:buChar char="•"/>
            </a:pPr>
            <a:r>
              <a:rPr lang="lv-LV" sz="2200" dirty="0"/>
              <a:t>Būvmateriālu iegādes izmaksas; </a:t>
            </a:r>
          </a:p>
          <a:p>
            <a:pPr>
              <a:buFont typeface="Arial" pitchFamily="34" charset="0"/>
              <a:buChar char="•"/>
            </a:pPr>
            <a:r>
              <a:rPr lang="lv-LV" sz="2200" dirty="0"/>
              <a:t>Tehnikas, iekārtu un aprīkojuma izmaksas, kas paredzēts atjaunojamās vai </a:t>
            </a:r>
            <a:r>
              <a:rPr lang="lv-LV" sz="2200" dirty="0" err="1"/>
              <a:t>atjaunīgās</a:t>
            </a:r>
            <a:r>
              <a:rPr lang="lv-LV" sz="2200" dirty="0"/>
              <a:t> elektroenerģijas ražošanai atbalsta pretendenta pašpatēriņam; </a:t>
            </a:r>
          </a:p>
          <a:p>
            <a:pPr lvl="0">
              <a:buFont typeface="Arial" pitchFamily="34" charset="0"/>
              <a:buChar char="•"/>
            </a:pPr>
            <a:r>
              <a:rPr lang="lv-LV" sz="2200" dirty="0"/>
              <a:t>Ar sabiedriskajām attiecībām saistītās izmaksas; </a:t>
            </a:r>
          </a:p>
          <a:p>
            <a:pPr lvl="0">
              <a:buFont typeface="Arial" pitchFamily="34" charset="0"/>
              <a:buChar char="•"/>
            </a:pPr>
            <a:r>
              <a:rPr lang="lv-LV" sz="2200" dirty="0"/>
              <a:t>Patentu, licenču, autortiesību un preču zīmju saņemšanas vai izmantošanas izmaksas;</a:t>
            </a:r>
          </a:p>
          <a:p>
            <a:pPr>
              <a:buFont typeface="Arial" pitchFamily="34" charset="0"/>
              <a:buChar char="•"/>
            </a:pPr>
            <a:r>
              <a:rPr lang="lv-LV" sz="2200" dirty="0"/>
              <a:t>Maksa par darbinieku dalību mācībās;</a:t>
            </a:r>
          </a:p>
          <a:p>
            <a:pPr>
              <a:buFont typeface="Arial" pitchFamily="34" charset="0"/>
              <a:buChar char="•"/>
            </a:pPr>
            <a:r>
              <a:rPr lang="lv-LV" sz="2200" dirty="0"/>
              <a:t>Komandējuma izmaksas;</a:t>
            </a:r>
          </a:p>
          <a:p>
            <a:pPr>
              <a:buFont typeface="Arial" pitchFamily="34" charset="0"/>
              <a:buChar char="•"/>
            </a:pPr>
            <a:r>
              <a:rPr lang="lv-LV" sz="2200" dirty="0"/>
              <a:t>Projekta iesnieguma sagatavošanas izmaksas un vispārējās izmaksas;</a:t>
            </a:r>
          </a:p>
          <a:p>
            <a:pPr>
              <a:buFont typeface="Arial" pitchFamily="34" charset="0"/>
              <a:buChar char="•"/>
            </a:pPr>
            <a:r>
              <a:rPr lang="lv-LV" sz="2200" dirty="0" err="1"/>
              <a:t>Internetveikala</a:t>
            </a:r>
            <a:r>
              <a:rPr lang="lv-LV" sz="2200" dirty="0"/>
              <a:t> un tirdzniecības platformas izveide</a:t>
            </a:r>
            <a:endParaRPr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
          <p:cNvSpPr txBox="1">
            <a:spLocks noGrp="1"/>
          </p:cNvSpPr>
          <p:nvPr>
            <p:ph type="title" idx="4294967295"/>
          </p:nvPr>
        </p:nvSpPr>
        <p:spPr>
          <a:xfrm>
            <a:off x="0" y="365125"/>
            <a:ext cx="10515600" cy="846138"/>
          </a:xfrm>
          <a:prstGeom prst="rect">
            <a:avLst/>
          </a:prstGeom>
          <a:noFill/>
          <a:ln>
            <a:noFill/>
          </a:ln>
        </p:spPr>
        <p:txBody>
          <a:bodyPr spcFirstLastPara="1" wrap="square" lIns="91425" tIns="45700" rIns="91425" bIns="45700" anchor="ctr" anchorCtr="0">
            <a:noAutofit/>
          </a:bodyPr>
          <a:lstStyle/>
          <a:p>
            <a:pPr lvl="0" algn="ctr">
              <a:lnSpc>
                <a:spcPct val="90000"/>
              </a:lnSpc>
            </a:pPr>
            <a:r>
              <a:rPr lang="lv-LV" sz="3600" dirty="0" err="1">
                <a:latin typeface="Calibri" pitchFamily="34" charset="0"/>
                <a:cs typeface="Calibri" pitchFamily="34" charset="0"/>
              </a:rPr>
              <a:t>At</a:t>
            </a:r>
            <a:r>
              <a:rPr lang="en-US" sz="3600" dirty="0" err="1">
                <a:latin typeface="Calibri" pitchFamily="34" charset="0"/>
                <a:cs typeface="Calibri" pitchFamily="34" charset="0"/>
              </a:rPr>
              <a:t>tiecināmās</a:t>
            </a:r>
            <a:r>
              <a:rPr lang="en-US" sz="3600" dirty="0">
                <a:latin typeface="Calibri" pitchFamily="34" charset="0"/>
                <a:cs typeface="Calibri" pitchFamily="34" charset="0"/>
              </a:rPr>
              <a:t> </a:t>
            </a:r>
            <a:r>
              <a:rPr lang="en-US" sz="3600" dirty="0" err="1">
                <a:latin typeface="Calibri" pitchFamily="34" charset="0"/>
                <a:cs typeface="Calibri" pitchFamily="34" charset="0"/>
              </a:rPr>
              <a:t>izmaksas</a:t>
            </a:r>
            <a:r>
              <a:rPr lang="en-US" sz="3600" dirty="0">
                <a:latin typeface="Calibri" pitchFamily="34" charset="0"/>
                <a:cs typeface="Calibri" pitchFamily="34" charset="0"/>
              </a:rPr>
              <a:t> - </a:t>
            </a:r>
            <a:r>
              <a:rPr lang="en-US" sz="3600" dirty="0" err="1">
                <a:latin typeface="Calibri" pitchFamily="34" charset="0"/>
                <a:cs typeface="Calibri" pitchFamily="34" charset="0"/>
              </a:rPr>
              <a:t>transportlīdzekļi</a:t>
            </a:r>
            <a:endParaRPr dirty="0">
              <a:latin typeface="Calibri" pitchFamily="34" charset="0"/>
              <a:cs typeface="Calibri" pitchFamily="34" charset="0"/>
            </a:endParaRPr>
          </a:p>
        </p:txBody>
      </p:sp>
      <p:sp>
        <p:nvSpPr>
          <p:cNvPr id="1765" name="Google Shape;1765;p4"/>
          <p:cNvSpPr txBox="1">
            <a:spLocks noGrp="1"/>
          </p:cNvSpPr>
          <p:nvPr>
            <p:ph type="body" idx="4294967295"/>
          </p:nvPr>
        </p:nvSpPr>
        <p:spPr>
          <a:xfrm>
            <a:off x="451262" y="1211263"/>
            <a:ext cx="10426535" cy="5165725"/>
          </a:xfrm>
          <a:prstGeom prst="rect">
            <a:avLst/>
          </a:prstGeom>
          <a:noFill/>
          <a:ln>
            <a:noFill/>
          </a:ln>
        </p:spPr>
        <p:txBody>
          <a:bodyPr spcFirstLastPara="1" wrap="square" lIns="91425" tIns="45700" rIns="91425" bIns="45700" anchor="t" anchorCtr="0">
            <a:noAutofit/>
          </a:bodyPr>
          <a:lstStyle/>
          <a:p>
            <a:pPr>
              <a:buFont typeface="Arial" pitchFamily="34" charset="0"/>
              <a:buChar char="•"/>
            </a:pPr>
            <a:r>
              <a:rPr lang="lv-LV" sz="2400" dirty="0"/>
              <a:t>Vispārējas nozīmes un speciālo transportlīdzekļu iegādes izmaksas, kas pielāgoti specifisku darbu veikšanai, kam ir uzstādītas specifisko funkciju izpildei paredzētas iekārtas un kas ir mobila pakalpojuma sniegšanas vieta</a:t>
            </a:r>
            <a:r>
              <a:rPr lang="lv-LV" sz="2200" dirty="0"/>
              <a:t>; </a:t>
            </a:r>
          </a:p>
          <a:p>
            <a:pPr>
              <a:buFont typeface="Arial" pitchFamily="34" charset="0"/>
              <a:buChar char="•"/>
            </a:pPr>
            <a:r>
              <a:rPr lang="lv-LV" sz="2400" dirty="0"/>
              <a:t>Traktortehnika ar aprīkojumu, kas paredzēta specifisku darbu veikšanai un ir klasificējama  kā komunālā tehnika, kas nepieciešama apsaimniekošanas darbu veikšanai (</a:t>
            </a:r>
            <a:r>
              <a:rPr lang="lv-LV" sz="2400" b="1" dirty="0"/>
              <a:t>traktoru iegāde NAV attiecināma!</a:t>
            </a:r>
            <a:r>
              <a:rPr lang="lv-LV" sz="2400" dirty="0"/>
              <a:t>)</a:t>
            </a:r>
            <a:endParaRPr lang="en-US" sz="2400" dirty="0"/>
          </a:p>
          <a:p>
            <a:pPr>
              <a:buFont typeface="Arial" pitchFamily="34" charset="0"/>
              <a:buChar char="•"/>
            </a:pPr>
            <a:r>
              <a:rPr lang="lv-LV" sz="2400" dirty="0"/>
              <a:t> </a:t>
            </a:r>
            <a:r>
              <a:rPr lang="en-US" sz="2400" dirty="0"/>
              <a:t>A</a:t>
            </a:r>
            <a:r>
              <a:rPr lang="lv-LV" sz="2400" dirty="0" err="1"/>
              <a:t>tbalsta</a:t>
            </a:r>
            <a:r>
              <a:rPr lang="lv-LV" sz="2400" dirty="0"/>
              <a:t> pretendent</a:t>
            </a:r>
            <a:r>
              <a:rPr lang="en-US" sz="2400" dirty="0"/>
              <a:t>am - </a:t>
            </a:r>
            <a:r>
              <a:rPr lang="lv-LV" sz="2400" b="1" dirty="0"/>
              <a:t>tūrisma pakalpojuma sniedzēj</a:t>
            </a:r>
            <a:r>
              <a:rPr lang="en-US" sz="2400" b="1" dirty="0"/>
              <a:t>am</a:t>
            </a:r>
            <a:r>
              <a:rPr lang="lv-LV" sz="2400" dirty="0"/>
              <a:t>, kas tūrisma pakalpojumus sniedz vismaz 24 mēnešus pirms projekta iesnieguma iesniegšanas un ar minētajiem pamatlīdzekļiem rada jaunu tūrisma pakalpojumu</a:t>
            </a:r>
            <a:r>
              <a:rPr lang="en-US" sz="2400" dirty="0"/>
              <a:t> - a</a:t>
            </a:r>
            <a:r>
              <a:rPr lang="lv-LV" sz="2400" dirty="0" err="1"/>
              <a:t>mfībiju</a:t>
            </a:r>
            <a:r>
              <a:rPr lang="lv-LV" sz="2400" dirty="0"/>
              <a:t>, mopēdu, motociklu, ūdens motociklu, sniega motociklu, triciklu un kvadriciklu iegādes izmaksas</a:t>
            </a:r>
            <a:r>
              <a:rPr lang="en-US" sz="2400" dirty="0"/>
              <a:t>.</a:t>
            </a:r>
            <a:endParaRPr lang="lv-LV" sz="2400" dirty="0"/>
          </a:p>
          <a:p>
            <a:pPr>
              <a:buFont typeface="Arial" pitchFamily="34" charset="0"/>
              <a:buChar char="•"/>
            </a:pPr>
            <a:endParaRPr lang="lv-LV"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2"/>
          <p:cNvSpPr txBox="1">
            <a:spLocks noGrp="1"/>
          </p:cNvSpPr>
          <p:nvPr>
            <p:ph type="title" idx="4294967295"/>
          </p:nvPr>
        </p:nvSpPr>
        <p:spPr>
          <a:xfrm>
            <a:off x="0" y="365125"/>
            <a:ext cx="10515600" cy="13700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dirty="0">
                <a:latin typeface="Calibri" pitchFamily="34" charset="0"/>
                <a:cs typeface="Calibri" pitchFamily="34" charset="0"/>
              </a:rPr>
              <a:t>Nea</a:t>
            </a:r>
            <a:r>
              <a:rPr lang="lv-LV" sz="4000" dirty="0" err="1">
                <a:latin typeface="Calibri" pitchFamily="34" charset="0"/>
                <a:cs typeface="Calibri" pitchFamily="34" charset="0"/>
              </a:rPr>
              <a:t>ttiecināmās</a:t>
            </a:r>
            <a:r>
              <a:rPr lang="lv-LV" sz="4000" dirty="0">
                <a:latin typeface="Calibri" pitchFamily="34" charset="0"/>
                <a:cs typeface="Calibri" pitchFamily="34" charset="0"/>
              </a:rPr>
              <a:t> izmaksas</a:t>
            </a:r>
            <a:endParaRPr dirty="0"/>
          </a:p>
        </p:txBody>
      </p:sp>
      <p:sp>
        <p:nvSpPr>
          <p:cNvPr id="1753" name="Google Shape;1753;p2"/>
          <p:cNvSpPr txBox="1">
            <a:spLocks noGrp="1"/>
          </p:cNvSpPr>
          <p:nvPr>
            <p:ph type="body" idx="4294967295"/>
          </p:nvPr>
        </p:nvSpPr>
        <p:spPr>
          <a:xfrm>
            <a:off x="1793174" y="1958975"/>
            <a:ext cx="7041264" cy="4217988"/>
          </a:xfrm>
          <a:prstGeom prst="rect">
            <a:avLst/>
          </a:prstGeom>
          <a:noFill/>
          <a:ln>
            <a:noFill/>
          </a:ln>
        </p:spPr>
        <p:txBody>
          <a:bodyPr spcFirstLastPara="1" wrap="square" lIns="91425" tIns="45700" rIns="91425" bIns="45700" anchor="t" anchorCtr="0">
            <a:noAutofit/>
          </a:bodyPr>
          <a:lstStyle/>
          <a:p>
            <a:pPr marL="127000" indent="0">
              <a:buNone/>
            </a:pPr>
            <a:r>
              <a:rPr lang="en-US" sz="2400" dirty="0" smtClean="0"/>
              <a:t>MK</a:t>
            </a:r>
            <a:r>
              <a:rPr lang="lv-LV" sz="2400" dirty="0" smtClean="0"/>
              <a:t> </a:t>
            </a:r>
            <a:r>
              <a:rPr lang="en-US" sz="2400" dirty="0" smtClean="0"/>
              <a:t>580 </a:t>
            </a:r>
            <a:r>
              <a:rPr lang="en-US" sz="2400" dirty="0" err="1"/>
              <a:t>noteikumu</a:t>
            </a:r>
            <a:r>
              <a:rPr lang="en-US" sz="2400" dirty="0"/>
              <a:t> 42</a:t>
            </a:r>
            <a:r>
              <a:rPr lang="en-US" sz="2400" dirty="0" smtClean="0"/>
              <a:t>.</a:t>
            </a:r>
            <a:r>
              <a:rPr lang="lv-LV" sz="2400" dirty="0" smtClean="0"/>
              <a:t> </a:t>
            </a:r>
            <a:r>
              <a:rPr lang="en-US" sz="2400" dirty="0" err="1" smtClean="0"/>
              <a:t>punkts</a:t>
            </a:r>
            <a:endParaRPr lang="en-US" sz="2400" dirty="0"/>
          </a:p>
          <a:p>
            <a:pPr marL="127000" indent="0" algn="just">
              <a:buNone/>
            </a:pPr>
            <a:endParaRPr lang="lv-LV" sz="2400" b="0" i="0" dirty="0">
              <a:solidFill>
                <a:srgbClr val="414142"/>
              </a:solidFill>
              <a:effectLst/>
              <a:latin typeface="Arial" panose="020B0604020202020204" pitchFamily="34" charset="0"/>
            </a:endParaRPr>
          </a:p>
          <a:p>
            <a:pPr marL="127000" indent="0">
              <a:buNone/>
            </a:pP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
          <p:cNvSpPr txBox="1">
            <a:spLocks noGrp="1"/>
          </p:cNvSpPr>
          <p:nvPr>
            <p:ph type="title" idx="4294967295"/>
          </p:nvPr>
        </p:nvSpPr>
        <p:spPr>
          <a:xfrm>
            <a:off x="0" y="365126"/>
            <a:ext cx="10515600" cy="632402"/>
          </a:xfrm>
          <a:prstGeom prst="rect">
            <a:avLst/>
          </a:prstGeom>
          <a:noFill/>
          <a:ln>
            <a:noFill/>
          </a:ln>
        </p:spPr>
        <p:txBody>
          <a:bodyPr spcFirstLastPara="1" wrap="square" lIns="91425" tIns="45700" rIns="91425" bIns="45700" anchor="ctr" anchorCtr="0">
            <a:noAutofit/>
          </a:bodyPr>
          <a:lstStyle/>
          <a:p>
            <a:pPr lvl="0" algn="ctr">
              <a:lnSpc>
                <a:spcPct val="90000"/>
              </a:lnSpc>
            </a:pPr>
            <a:r>
              <a:rPr lang="lv-LV" sz="3600" dirty="0">
                <a:latin typeface="Calibri" pitchFamily="34" charset="0"/>
                <a:cs typeface="Calibri" pitchFamily="34" charset="0"/>
              </a:rPr>
              <a:t>“Lauku biļete”</a:t>
            </a:r>
            <a:endParaRPr dirty="0">
              <a:latin typeface="Calibri" pitchFamily="34" charset="0"/>
              <a:cs typeface="Calibri" pitchFamily="34" charset="0"/>
            </a:endParaRPr>
          </a:p>
        </p:txBody>
      </p:sp>
      <p:sp>
        <p:nvSpPr>
          <p:cNvPr id="1765" name="Google Shape;1765;p4"/>
          <p:cNvSpPr txBox="1">
            <a:spLocks noGrp="1"/>
          </p:cNvSpPr>
          <p:nvPr>
            <p:ph type="body" idx="4294967295"/>
          </p:nvPr>
        </p:nvSpPr>
        <p:spPr>
          <a:xfrm>
            <a:off x="463139" y="1009403"/>
            <a:ext cx="11055926" cy="5356472"/>
          </a:xfrm>
          <a:prstGeom prst="rect">
            <a:avLst/>
          </a:prstGeom>
          <a:noFill/>
          <a:ln>
            <a:noFill/>
          </a:ln>
        </p:spPr>
        <p:txBody>
          <a:bodyPr spcFirstLastPara="1" wrap="square" lIns="91425" tIns="45700" rIns="91425" bIns="45700" anchor="t" anchorCtr="0">
            <a:noAutofit/>
          </a:bodyPr>
          <a:lstStyle/>
          <a:p>
            <a:pPr>
              <a:buFont typeface="Arial" pitchFamily="34" charset="0"/>
              <a:buChar char="•"/>
            </a:pPr>
            <a:r>
              <a:rPr lang="lv-LV" sz="2400" dirty="0">
                <a:latin typeface="Calibri" pitchFamily="34" charset="0"/>
                <a:cs typeface="Calibri" pitchFamily="34" charset="0"/>
              </a:rPr>
              <a:t>Pretendents ir juridiska vai fiziska persona, kura ir reģistrēta vai pārņemta ne agrāk kā 18 mēnešus pirms projekta iesnieguma iesniegšanas vai plāno uzsākt saimniecisko darbību; </a:t>
            </a:r>
          </a:p>
          <a:p>
            <a:pPr>
              <a:buFont typeface="Arial" pitchFamily="34" charset="0"/>
              <a:buChar char="•"/>
            </a:pPr>
            <a:r>
              <a:rPr lang="en-US" sz="2400" b="1" dirty="0" err="1">
                <a:latin typeface="Calibri" pitchFamily="34" charset="0"/>
                <a:cs typeface="Calibri" pitchFamily="34" charset="0"/>
              </a:rPr>
              <a:t>Atbalsts</a:t>
            </a:r>
            <a:r>
              <a:rPr lang="en-US" sz="2400" dirty="0">
                <a:latin typeface="Calibri" pitchFamily="34" charset="0"/>
                <a:cs typeface="Calibri" pitchFamily="34" charset="0"/>
              </a:rPr>
              <a:t> - u</a:t>
            </a:r>
            <a:r>
              <a:rPr lang="lv-LV" sz="2400" dirty="0" err="1">
                <a:latin typeface="Calibri" pitchFamily="34" charset="0"/>
                <a:cs typeface="Calibri" pitchFamily="34" charset="0"/>
              </a:rPr>
              <a:t>zņēmējdarbības</a:t>
            </a:r>
            <a:r>
              <a:rPr lang="lv-LV" sz="2400" dirty="0">
                <a:latin typeface="Calibri" pitchFamily="34" charset="0"/>
                <a:cs typeface="Calibri" pitchFamily="34" charset="0"/>
              </a:rPr>
              <a:t> uzsākšana lauku teritorijā produktu un pakalpojumu radīšanai, īstenojot </a:t>
            </a:r>
            <a:r>
              <a:rPr lang="lv-LV" sz="2400" dirty="0" err="1">
                <a:latin typeface="Calibri" pitchFamily="34" charset="0"/>
                <a:cs typeface="Calibri" pitchFamily="34" charset="0"/>
              </a:rPr>
              <a:t>darījumdarbības</a:t>
            </a:r>
            <a:r>
              <a:rPr lang="lv-LV" sz="2400" dirty="0">
                <a:latin typeface="Calibri" pitchFamily="34" charset="0"/>
                <a:cs typeface="Calibri" pitchFamily="34" charset="0"/>
              </a:rPr>
              <a:t> plānu (līdz 36 </a:t>
            </a:r>
            <a:r>
              <a:rPr lang="lv-LV" sz="2400" dirty="0" err="1">
                <a:latin typeface="Calibri" pitchFamily="34" charset="0"/>
                <a:cs typeface="Calibri" pitchFamily="34" charset="0"/>
              </a:rPr>
              <a:t>mēn</a:t>
            </a:r>
            <a:r>
              <a:rPr lang="lv-LV" sz="2400" dirty="0">
                <a:latin typeface="Calibri" pitchFamily="34" charset="0"/>
                <a:cs typeface="Calibri" pitchFamily="34" charset="0"/>
              </a:rPr>
              <a:t>.)</a:t>
            </a:r>
            <a:r>
              <a:rPr lang="en-US" sz="2400" dirty="0">
                <a:latin typeface="Calibri" pitchFamily="34" charset="0"/>
                <a:cs typeface="Calibri" pitchFamily="34" charset="0"/>
              </a:rPr>
              <a:t>;</a:t>
            </a:r>
            <a:r>
              <a:rPr lang="lv-LV" sz="2400" dirty="0">
                <a:latin typeface="Calibri" pitchFamily="34" charset="0"/>
                <a:cs typeface="Calibri" pitchFamily="34" charset="0"/>
              </a:rPr>
              <a:t> </a:t>
            </a:r>
            <a:endParaRPr lang="en-US" sz="2400" dirty="0">
              <a:latin typeface="Calibri" pitchFamily="34" charset="0"/>
              <a:cs typeface="Calibri" pitchFamily="34" charset="0"/>
            </a:endParaRPr>
          </a:p>
          <a:p>
            <a:pPr>
              <a:buFont typeface="Arial" pitchFamily="34" charset="0"/>
              <a:buChar char="•"/>
            </a:pPr>
            <a:r>
              <a:rPr lang="en-US" sz="2400" b="1" dirty="0" err="1">
                <a:latin typeface="Calibri" pitchFamily="34" charset="0"/>
                <a:cs typeface="Calibri" pitchFamily="34" charset="0"/>
              </a:rPr>
              <a:t>Atbalsta</a:t>
            </a:r>
            <a:r>
              <a:rPr lang="en-US" sz="2400" b="1" dirty="0">
                <a:latin typeface="Calibri" pitchFamily="34" charset="0"/>
                <a:cs typeface="Calibri" pitchFamily="34" charset="0"/>
              </a:rPr>
              <a:t> </a:t>
            </a:r>
            <a:r>
              <a:rPr lang="en-US" sz="2400" b="1" dirty="0" err="1">
                <a:latin typeface="Calibri" pitchFamily="34" charset="0"/>
                <a:cs typeface="Calibri" pitchFamily="34" charset="0"/>
              </a:rPr>
              <a:t>intensitāte</a:t>
            </a:r>
            <a:r>
              <a:rPr lang="en-US" sz="2400" b="1" dirty="0">
                <a:latin typeface="Calibri" pitchFamily="34" charset="0"/>
                <a:cs typeface="Calibri" pitchFamily="34" charset="0"/>
              </a:rPr>
              <a:t> </a:t>
            </a:r>
            <a:r>
              <a:rPr lang="lv-LV" sz="2400" dirty="0">
                <a:latin typeface="Calibri" pitchFamily="34" charset="0"/>
                <a:cs typeface="Calibri" pitchFamily="34" charset="0"/>
              </a:rPr>
              <a:t>saskaņā ar SVVA stratēģiju; </a:t>
            </a:r>
          </a:p>
          <a:p>
            <a:pPr lvl="0">
              <a:buFont typeface="Arial" pitchFamily="34" charset="0"/>
              <a:buChar char="•"/>
            </a:pPr>
            <a:r>
              <a:rPr lang="lv-LV" sz="2400" dirty="0">
                <a:latin typeface="Calibri" pitchFamily="34" charset="0"/>
                <a:cs typeface="Calibri" pitchFamily="34" charset="0"/>
              </a:rPr>
              <a:t>Attiecināmas arī lietotu pamatlīdzekļu (ne vecāku par 5 gadiem) un mazvērtīgā inventāra iegādes izmaksas;</a:t>
            </a:r>
          </a:p>
          <a:p>
            <a:pPr lvl="0">
              <a:buFont typeface="Arial" pitchFamily="34" charset="0"/>
              <a:buChar char="•"/>
            </a:pPr>
            <a:r>
              <a:rPr lang="lv-LV" sz="2400" dirty="0">
                <a:latin typeface="Calibri" pitchFamily="34" charset="0"/>
                <a:cs typeface="Calibri" pitchFamily="34" charset="0"/>
              </a:rPr>
              <a:t>Būvniecība – NAV attiecināma; </a:t>
            </a:r>
          </a:p>
          <a:p>
            <a:pPr>
              <a:buFont typeface="Arial" pitchFamily="34" charset="0"/>
              <a:buChar char="•"/>
            </a:pPr>
            <a:r>
              <a:rPr lang="lv-LV" sz="2400" dirty="0">
                <a:latin typeface="Calibri" pitchFamily="34" charset="0"/>
                <a:cs typeface="Calibri" pitchFamily="34" charset="0"/>
              </a:rPr>
              <a:t>Darbības rezultāts ir īstenots uzņēmējdarbības uzsākšanas projekts saskaņā ar </a:t>
            </a:r>
            <a:r>
              <a:rPr lang="lv-LV" sz="2400" dirty="0" err="1">
                <a:latin typeface="Calibri" pitchFamily="34" charset="0"/>
                <a:cs typeface="Calibri" pitchFamily="34" charset="0"/>
              </a:rPr>
              <a:t>darījumdarbības</a:t>
            </a:r>
            <a:r>
              <a:rPr lang="lv-LV" sz="2400" dirty="0">
                <a:latin typeface="Calibri" pitchFamily="34" charset="0"/>
                <a:cs typeface="Calibri" pitchFamily="34" charset="0"/>
              </a:rPr>
              <a:t> plānu (veiktas plānotās iegādes, radīts produkts vai pakalpojums);</a:t>
            </a:r>
          </a:p>
          <a:p>
            <a:pPr>
              <a:buFont typeface="Arial" pitchFamily="34" charset="0"/>
              <a:buChar char="•"/>
            </a:pPr>
            <a:r>
              <a:rPr lang="lv-LV" sz="2400" dirty="0">
                <a:latin typeface="Calibri" pitchFamily="34" charset="0"/>
                <a:cs typeface="Calibri" pitchFamily="34" charset="0"/>
              </a:rPr>
              <a:t>Kad stājies spēkā LAD lēmums par budžeta projekta iesnieguma apstiprināšanu, atbalsta pretendents saņem 80% no kopēja atbalsta, gala maksājums 20% - pēc  pilnīgas </a:t>
            </a:r>
            <a:r>
              <a:rPr lang="lv-LV" sz="2400" dirty="0" err="1">
                <a:latin typeface="Calibri" pitchFamily="34" charset="0"/>
                <a:cs typeface="Calibri" pitchFamily="34" charset="0"/>
              </a:rPr>
              <a:t>darījumdarbības</a:t>
            </a:r>
            <a:r>
              <a:rPr lang="lv-LV" sz="2400" dirty="0">
                <a:latin typeface="Calibri" pitchFamily="34" charset="0"/>
                <a:cs typeface="Calibri" pitchFamily="34" charset="0"/>
              </a:rPr>
              <a:t> plāna īstenošanas un sasniegto mērķu izvērtējuma</a:t>
            </a:r>
            <a:r>
              <a:rPr lang="lv-LV" sz="2400" dirty="0"/>
              <a:t> </a:t>
            </a:r>
          </a:p>
          <a:p>
            <a:endParaRPr lang="lv-LV" sz="2400" dirty="0"/>
          </a:p>
          <a:p>
            <a:endParaRPr lang="lv-LV"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1852" name="Google Shape;1852;p18"/>
          <p:cNvSpPr txBox="1">
            <a:spLocks noGrp="1"/>
          </p:cNvSpPr>
          <p:nvPr>
            <p:ph type="title" idx="4294967295"/>
          </p:nvPr>
        </p:nvSpPr>
        <p:spPr>
          <a:xfrm>
            <a:off x="1318160" y="365125"/>
            <a:ext cx="9197439"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v-LV" sz="3200" b="1" dirty="0">
                <a:latin typeface="Calibri"/>
                <a:ea typeface="Calibri"/>
                <a:cs typeface="Calibri"/>
                <a:sym typeface="Calibri"/>
              </a:rPr>
              <a:t>Kritēriji maksimālās atbalsta intensitātes paaugstināšanai uzņēmējdarbības projektiem</a:t>
            </a:r>
            <a:endParaRPr dirty="0"/>
          </a:p>
        </p:txBody>
      </p:sp>
      <p:sp>
        <p:nvSpPr>
          <p:cNvPr id="1853" name="Google Shape;1853;p18"/>
          <p:cNvSpPr txBox="1">
            <a:spLocks noGrp="1"/>
          </p:cNvSpPr>
          <p:nvPr>
            <p:ph type="body" idx="4294967295"/>
          </p:nvPr>
        </p:nvSpPr>
        <p:spPr>
          <a:xfrm>
            <a:off x="1306286" y="1876425"/>
            <a:ext cx="9209314" cy="43005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lv-LV" sz="2400" dirty="0"/>
              <a:t>Pamata atbalsta intensitāte – 40%</a:t>
            </a:r>
            <a:endParaRPr sz="2400" dirty="0"/>
          </a:p>
          <a:p>
            <a:pPr marL="228600" lvl="0" indent="-228600" algn="l" rtl="0">
              <a:lnSpc>
                <a:spcPct val="90000"/>
              </a:lnSpc>
              <a:spcBef>
                <a:spcPts val="1000"/>
              </a:spcBef>
              <a:spcAft>
                <a:spcPts val="0"/>
              </a:spcAft>
              <a:buClr>
                <a:schemeClr val="dk1"/>
              </a:buClr>
              <a:buSzPts val="2800"/>
              <a:buChar char="●"/>
            </a:pPr>
            <a:r>
              <a:rPr lang="lv-LV" sz="2400" dirty="0"/>
              <a:t>Inovatīvie projekti VRG un plašākā līmenī – 65%</a:t>
            </a:r>
            <a:endParaRPr sz="2400" dirty="0"/>
          </a:p>
          <a:p>
            <a:pPr marL="228600" lvl="0" indent="-228600" algn="l" rtl="0">
              <a:lnSpc>
                <a:spcPct val="90000"/>
              </a:lnSpc>
              <a:spcBef>
                <a:spcPts val="1000"/>
              </a:spcBef>
              <a:spcAft>
                <a:spcPts val="0"/>
              </a:spcAft>
              <a:buClr>
                <a:schemeClr val="dk1"/>
              </a:buClr>
              <a:buSzPts val="2800"/>
              <a:buChar char="●"/>
            </a:pPr>
            <a:r>
              <a:rPr lang="lv-LV" sz="2400" dirty="0"/>
              <a:t>Atbalsta intensitāte 75%:</a:t>
            </a:r>
            <a:endParaRPr sz="2400" dirty="0"/>
          </a:p>
          <a:p>
            <a:pPr marL="685800" lvl="1" indent="-228600" algn="l" rtl="0">
              <a:lnSpc>
                <a:spcPct val="90000"/>
              </a:lnSpc>
              <a:spcBef>
                <a:spcPts val="500"/>
              </a:spcBef>
              <a:spcAft>
                <a:spcPts val="0"/>
              </a:spcAft>
              <a:buClr>
                <a:schemeClr val="dk1"/>
              </a:buClr>
              <a:buSzPts val="2400"/>
              <a:buChar char="○"/>
            </a:pPr>
            <a:r>
              <a:rPr lang="lv-LV" sz="2400" dirty="0"/>
              <a:t>gados jaunie lauksaimnieki,</a:t>
            </a:r>
            <a:endParaRPr sz="2400" dirty="0"/>
          </a:p>
          <a:p>
            <a:pPr marL="685800" lvl="1" indent="-228600" algn="l" rtl="0">
              <a:lnSpc>
                <a:spcPct val="90000"/>
              </a:lnSpc>
              <a:spcBef>
                <a:spcPts val="500"/>
              </a:spcBef>
              <a:spcAft>
                <a:spcPts val="0"/>
              </a:spcAft>
              <a:buClr>
                <a:schemeClr val="dk1"/>
              </a:buClr>
              <a:buSzPts val="2400"/>
              <a:buChar char="○"/>
            </a:pPr>
            <a:r>
              <a:rPr lang="lv-LV" sz="2400" dirty="0"/>
              <a:t>mazās lauku saimniecības,</a:t>
            </a:r>
            <a:endParaRPr sz="2400" dirty="0"/>
          </a:p>
          <a:p>
            <a:pPr marL="685800" lvl="1" indent="-228600" algn="l" rtl="0">
              <a:lnSpc>
                <a:spcPct val="90000"/>
              </a:lnSpc>
              <a:spcBef>
                <a:spcPts val="500"/>
              </a:spcBef>
              <a:spcAft>
                <a:spcPts val="0"/>
              </a:spcAft>
              <a:buClr>
                <a:schemeClr val="dk1"/>
              </a:buClr>
              <a:buSzPts val="2400"/>
              <a:buChar char="○"/>
            </a:pPr>
            <a:r>
              <a:rPr lang="lv-LV" sz="2400" dirty="0"/>
              <a:t>investīcijām pamatpakalpojumos lauku teritorijā izglītības, sociālajā vai veselības jomā,</a:t>
            </a:r>
            <a:endParaRPr sz="2400" dirty="0"/>
          </a:p>
          <a:p>
            <a:pPr marL="685800" lvl="1" indent="-228600" algn="l" rtl="0">
              <a:lnSpc>
                <a:spcPct val="90000"/>
              </a:lnSpc>
              <a:spcBef>
                <a:spcPts val="500"/>
              </a:spcBef>
              <a:spcAft>
                <a:spcPts val="0"/>
              </a:spcAft>
              <a:buClr>
                <a:schemeClr val="dk1"/>
              </a:buClr>
              <a:buSzPts val="2400"/>
              <a:buChar char="○"/>
            </a:pPr>
            <a:r>
              <a:rPr lang="lv-LV" sz="2400" dirty="0"/>
              <a:t>neienesīgām investīcijām kvalitatīvu darba apstākļu uzlabošanai un darbinieku produktivitātes kāpināšanai</a:t>
            </a:r>
            <a:endParaRPr lang="en-US" sz="2400" dirty="0"/>
          </a:p>
          <a:p>
            <a:pPr marL="685800" lvl="1" indent="-228600" algn="l" rtl="0">
              <a:lnSpc>
                <a:spcPct val="90000"/>
              </a:lnSpc>
              <a:spcBef>
                <a:spcPts val="500"/>
              </a:spcBef>
              <a:spcAft>
                <a:spcPts val="0"/>
              </a:spcAft>
              <a:buClr>
                <a:schemeClr val="dk1"/>
              </a:buClr>
              <a:buSzPts val="2400"/>
              <a:buChar char="○"/>
            </a:pPr>
            <a:endParaRPr lang="en-US" sz="2400" dirty="0"/>
          </a:p>
          <a:p>
            <a:pPr marL="342900" indent="-342900">
              <a:lnSpc>
                <a:spcPct val="90000"/>
              </a:lnSpc>
              <a:spcBef>
                <a:spcPts val="500"/>
              </a:spcBef>
              <a:buSzPts val="2400"/>
              <a:buFont typeface="Wingdings" panose="05000000000000000000" pitchFamily="2" charset="2"/>
              <a:buChar char="Ø"/>
            </a:pPr>
            <a:r>
              <a:rPr lang="en-US" sz="2400" dirty="0" err="1"/>
              <a:t>Pārdomāt</a:t>
            </a:r>
            <a:r>
              <a:rPr lang="en-US" sz="2400" dirty="0"/>
              <a:t> </a:t>
            </a:r>
            <a:r>
              <a:rPr lang="en-US" sz="2400" dirty="0" err="1"/>
              <a:t>rūpīgi</a:t>
            </a:r>
            <a:r>
              <a:rPr lang="en-US" sz="2400" dirty="0"/>
              <a:t>!</a:t>
            </a:r>
            <a:endParaRPr sz="2400"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5"/>
          <p:cNvSpPr txBox="1">
            <a:spLocks noGrp="1"/>
          </p:cNvSpPr>
          <p:nvPr>
            <p:ph type="title" idx="4294967295"/>
          </p:nvPr>
        </p:nvSpPr>
        <p:spPr>
          <a:xfrm>
            <a:off x="1769422" y="365125"/>
            <a:ext cx="8746177" cy="11318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v-LV" sz="3200" b="1" dirty="0">
                <a:latin typeface="Calibri"/>
                <a:ea typeface="Calibri"/>
                <a:cs typeface="Calibri"/>
                <a:sym typeface="Calibri"/>
              </a:rPr>
              <a:t>Inovāciju veidi (I)</a:t>
            </a:r>
            <a:endParaRPr dirty="0"/>
          </a:p>
        </p:txBody>
      </p:sp>
      <p:sp>
        <p:nvSpPr>
          <p:cNvPr id="1771" name="Google Shape;1771;p5"/>
          <p:cNvSpPr txBox="1">
            <a:spLocks noGrp="1"/>
          </p:cNvSpPr>
          <p:nvPr>
            <p:ph type="body" idx="4294967295"/>
          </p:nvPr>
        </p:nvSpPr>
        <p:spPr>
          <a:xfrm>
            <a:off x="973777" y="1627188"/>
            <a:ext cx="10260280" cy="4929187"/>
          </a:xfrm>
          <a:prstGeom prst="rect">
            <a:avLst/>
          </a:prstGeom>
          <a:noFill/>
          <a:ln>
            <a:noFill/>
          </a:ln>
        </p:spPr>
        <p:txBody>
          <a:bodyPr spcFirstLastPara="1" wrap="square" lIns="91425" tIns="45700" rIns="91425" bIns="45700" anchor="t" anchorCtr="0">
            <a:noAutofit/>
          </a:bodyPr>
          <a:lstStyle/>
          <a:p>
            <a:pPr lvl="0"/>
            <a:r>
              <a:rPr lang="lv-LV" sz="2400" dirty="0"/>
              <a:t>Produkta inovācija – jauna vai būtiski uzlabota produkta ieviešana, tā īpašības vai izmantošanas nolūks rada jaunu vērtību klientam, ieviesti nozīmīgi uzlabojumi tehniskiem parametriem/ sastāvdaļām/ materiāliem;</a:t>
            </a:r>
          </a:p>
          <a:p>
            <a:pPr lvl="0">
              <a:buNone/>
            </a:pPr>
            <a:endParaRPr lang="lv-LV" sz="2400" dirty="0"/>
          </a:p>
          <a:p>
            <a:pPr lvl="0"/>
            <a:r>
              <a:rPr lang="lv-LV" sz="2400" dirty="0"/>
              <a:t>Procesa inovācija – jaunas vai nozīmīgi uzlabotas produkcijas vai piegādes metodes ieviešana,  ietver nozīmīgas izmaiņas tehnikās, aprīkojumā un/ vai programmā, var būt paredzētas, lai samazinātu produkcijas vai piegādes vienību izmaksas, palielinātu kvalitāti vai izveidotu vai piegādātu jaunu un nozīmīgi uzlabotu produktu;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5"/>
          <p:cNvSpPr txBox="1">
            <a:spLocks noGrp="1"/>
          </p:cNvSpPr>
          <p:nvPr>
            <p:ph type="title" idx="4294967295"/>
          </p:nvPr>
        </p:nvSpPr>
        <p:spPr>
          <a:xfrm>
            <a:off x="902524" y="365125"/>
            <a:ext cx="9613075" cy="7969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v-LV" sz="3200" b="1" dirty="0">
                <a:latin typeface="Calibri"/>
                <a:ea typeface="Calibri"/>
                <a:cs typeface="Calibri"/>
                <a:sym typeface="Calibri"/>
              </a:rPr>
              <a:t>Inovāciju veidi (II)</a:t>
            </a:r>
            <a:endParaRPr dirty="0"/>
          </a:p>
        </p:txBody>
      </p:sp>
      <p:sp>
        <p:nvSpPr>
          <p:cNvPr id="1771" name="Google Shape;1771;p5"/>
          <p:cNvSpPr txBox="1">
            <a:spLocks noGrp="1"/>
          </p:cNvSpPr>
          <p:nvPr>
            <p:ph type="body" idx="4294967295"/>
          </p:nvPr>
        </p:nvSpPr>
        <p:spPr>
          <a:xfrm>
            <a:off x="724394" y="1246188"/>
            <a:ext cx="10295907" cy="4930775"/>
          </a:xfrm>
          <a:prstGeom prst="rect">
            <a:avLst/>
          </a:prstGeom>
          <a:noFill/>
          <a:ln>
            <a:noFill/>
          </a:ln>
        </p:spPr>
        <p:txBody>
          <a:bodyPr spcFirstLastPara="1" wrap="square" lIns="91425" tIns="45700" rIns="91425" bIns="45700" anchor="t" anchorCtr="0">
            <a:noAutofit/>
          </a:bodyPr>
          <a:lstStyle/>
          <a:p>
            <a:pPr lvl="0"/>
            <a:r>
              <a:rPr lang="lv-LV" sz="2400" dirty="0"/>
              <a:t>Organizatoriskā inovācija – uzlaboti uzņēmuma iekšējie procesi produktivitātes celšanai;</a:t>
            </a:r>
            <a:endParaRPr lang="en-US" sz="2400" dirty="0"/>
          </a:p>
          <a:p>
            <a:pPr marL="127000" lvl="0" indent="0">
              <a:buNone/>
            </a:pPr>
            <a:endParaRPr lang="lv-LV" sz="2400" dirty="0"/>
          </a:p>
          <a:p>
            <a:pPr lvl="0"/>
            <a:r>
              <a:rPr lang="lv-LV" sz="2400" dirty="0"/>
              <a:t>Mārketinga inovācija – jaunas mārketinga metodes, t.sk. būtisku izmaiņu veikšana ne tikai ražojumu dizainā vai iepakojumā, bet arī produktu izplatīšanā, produktu izvietošanā vai izmaiņas cenu politikā;</a:t>
            </a:r>
          </a:p>
          <a:p>
            <a:pPr lvl="0">
              <a:buNone/>
            </a:pPr>
            <a:endParaRPr lang="lv-LV" sz="2400" dirty="0"/>
          </a:p>
          <a:p>
            <a:pPr lvl="0"/>
            <a:r>
              <a:rPr lang="lv-LV" sz="2400" dirty="0"/>
              <a:t>Sociālā inovācija - jaunas vai būtiski pilnveidotas iniciatīvas, kas nodrošina sociālo, vides vai kultūras vērtību kopienai VRG darbības teritorijā. Mērķis – labklājības līmeņa paaugstināšana. Sociālās inovācijas ir jaunas prakses vai tehnoloģiski izgudrojumi, kas vērsti uz  labāku sociālo vajadzību apmierināšanu salīdzinājumā ar esošajiem risinājumiem.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5"/>
          <p:cNvSpPr txBox="1">
            <a:spLocks noGrp="1"/>
          </p:cNvSpPr>
          <p:nvPr>
            <p:ph type="title" idx="4294967295"/>
          </p:nvPr>
        </p:nvSpPr>
        <p:spPr>
          <a:xfrm>
            <a:off x="831272" y="365125"/>
            <a:ext cx="9684327" cy="11318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200" b="1" dirty="0" err="1">
                <a:latin typeface="Calibri"/>
                <a:ea typeface="Calibri"/>
                <a:cs typeface="Calibri"/>
                <a:sym typeface="Calibri"/>
              </a:rPr>
              <a:t>Terminoloģija</a:t>
            </a:r>
            <a:r>
              <a:rPr lang="en-US" sz="3200" b="1" dirty="0">
                <a:latin typeface="Calibri"/>
                <a:ea typeface="Calibri"/>
                <a:cs typeface="Calibri"/>
                <a:sym typeface="Calibri"/>
              </a:rPr>
              <a:t> 75% </a:t>
            </a:r>
            <a:r>
              <a:rPr lang="en-US" sz="3200" b="1" dirty="0" err="1">
                <a:latin typeface="Calibri"/>
                <a:ea typeface="Calibri"/>
                <a:cs typeface="Calibri"/>
                <a:sym typeface="Calibri"/>
              </a:rPr>
              <a:t>atbalstam</a:t>
            </a:r>
            <a:r>
              <a:rPr lang="en-US" sz="3200" b="1" dirty="0">
                <a:latin typeface="Calibri"/>
                <a:ea typeface="Calibri"/>
                <a:cs typeface="Calibri"/>
                <a:sym typeface="Calibri"/>
              </a:rPr>
              <a:t> - g</a:t>
            </a:r>
            <a:r>
              <a:rPr lang="lv-LV" sz="3200" b="1" dirty="0">
                <a:latin typeface="Calibri"/>
                <a:ea typeface="Calibri"/>
                <a:cs typeface="Calibri"/>
                <a:sym typeface="Calibri"/>
              </a:rPr>
              <a:t>ados jauns lauksaimnieks</a:t>
            </a:r>
            <a:endParaRPr dirty="0"/>
          </a:p>
        </p:txBody>
      </p:sp>
      <p:sp>
        <p:nvSpPr>
          <p:cNvPr id="1771" name="Google Shape;1771;p5"/>
          <p:cNvSpPr txBox="1">
            <a:spLocks noGrp="1"/>
          </p:cNvSpPr>
          <p:nvPr>
            <p:ph type="body" idx="4294967295"/>
          </p:nvPr>
        </p:nvSpPr>
        <p:spPr>
          <a:xfrm>
            <a:off x="1009402" y="1900051"/>
            <a:ext cx="9440884" cy="4656323"/>
          </a:xfrm>
          <a:prstGeom prst="rect">
            <a:avLst/>
          </a:prstGeom>
          <a:noFill/>
          <a:ln>
            <a:noFill/>
          </a:ln>
        </p:spPr>
        <p:txBody>
          <a:bodyPr spcFirstLastPara="1" wrap="square" lIns="91425" tIns="45700" rIns="91425" bIns="45700" anchor="t" anchorCtr="0">
            <a:noAutofit/>
          </a:bodyPr>
          <a:lstStyle/>
          <a:p>
            <a:r>
              <a:rPr lang="lv-LV" sz="2400" dirty="0"/>
              <a:t>Fiziskā persona, kuras dzīvesvieta ir deklarēta lauku teritorijā, vai juridiskā persona, kuras juridiskā adrese ir lauku teritorijā:</a:t>
            </a:r>
          </a:p>
          <a:p>
            <a:pPr lvl="1">
              <a:buFont typeface="Arial" pitchFamily="34" charset="0"/>
              <a:buChar char="•"/>
            </a:pPr>
            <a:r>
              <a:rPr lang="lv-LV" sz="2400" dirty="0"/>
              <a:t>projekta iesnieguma iesniegšanas dienā nav vecāka par 40 gadiem,</a:t>
            </a:r>
          </a:p>
          <a:p>
            <a:pPr lvl="1">
              <a:buFont typeface="Arial" pitchFamily="34" charset="0"/>
              <a:buChar char="•"/>
            </a:pPr>
            <a:r>
              <a:rPr lang="lv-LV" sz="2400" dirty="0"/>
              <a:t>ir ieguvusi augstāko vai vidējo profesionālo lauksaimniecības izglītību,</a:t>
            </a:r>
          </a:p>
          <a:p>
            <a:pPr lvl="1">
              <a:buFont typeface="Arial" pitchFamily="34" charset="0"/>
              <a:buChar char="•"/>
            </a:pPr>
            <a:r>
              <a:rPr lang="lv-LV" sz="2400" dirty="0"/>
              <a:t>nodarbojas ar lauksaimniecības produktu primāro ražošanu.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751"/>
        <p:cNvGrpSpPr/>
        <p:nvPr/>
      </p:nvGrpSpPr>
      <p:grpSpPr>
        <a:xfrm>
          <a:off x="0" y="0"/>
          <a:ext cx="0" cy="0"/>
          <a:chOff x="0" y="0"/>
          <a:chExt cx="0" cy="0"/>
        </a:xfrm>
      </p:grpSpPr>
      <p:sp>
        <p:nvSpPr>
          <p:cNvPr id="1752" name="Google Shape;1752;p2"/>
          <p:cNvSpPr txBox="1">
            <a:spLocks noGrp="1"/>
          </p:cNvSpPr>
          <p:nvPr>
            <p:ph type="title" idx="4294967295"/>
          </p:nvPr>
        </p:nvSpPr>
        <p:spPr>
          <a:xfrm>
            <a:off x="831272" y="365125"/>
            <a:ext cx="9684327" cy="13700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v-LV" sz="3600" b="1" dirty="0">
                <a:latin typeface="Calibri"/>
                <a:ea typeface="Calibri"/>
                <a:cs typeface="Calibri"/>
                <a:sym typeface="Calibri"/>
              </a:rPr>
              <a:t>Semināra darba kārtība</a:t>
            </a:r>
            <a:endParaRPr b="1" dirty="0"/>
          </a:p>
        </p:txBody>
      </p:sp>
      <p:sp>
        <p:nvSpPr>
          <p:cNvPr id="1753" name="Google Shape;1753;p2"/>
          <p:cNvSpPr txBox="1">
            <a:spLocks noGrp="1"/>
          </p:cNvSpPr>
          <p:nvPr>
            <p:ph type="body" idx="4294967295"/>
          </p:nvPr>
        </p:nvSpPr>
        <p:spPr>
          <a:xfrm>
            <a:off x="2916238" y="1958975"/>
            <a:ext cx="9275762" cy="4217988"/>
          </a:xfrm>
          <a:prstGeom prst="rect">
            <a:avLst/>
          </a:prstGeom>
          <a:noFill/>
          <a:ln>
            <a:noFill/>
          </a:ln>
        </p:spPr>
        <p:txBody>
          <a:bodyPr spcFirstLastPara="1" wrap="square" lIns="91425" tIns="45700" rIns="91425" bIns="45700" anchor="t" anchorCtr="0">
            <a:noAutofit/>
          </a:bodyPr>
          <a:lstStyle/>
          <a:p>
            <a:r>
              <a:rPr lang="lv-LV" sz="3200" dirty="0"/>
              <a:t>Ievads</a:t>
            </a:r>
            <a:endParaRPr lang="lv-LV" sz="3200" u="sng" dirty="0"/>
          </a:p>
          <a:p>
            <a:r>
              <a:rPr lang="lv-LV" sz="3200" dirty="0"/>
              <a:t>Atbalsta pretendenti</a:t>
            </a:r>
          </a:p>
          <a:p>
            <a:r>
              <a:rPr lang="lv-LV" sz="3200" dirty="0"/>
              <a:t>Atbalsta iespējas</a:t>
            </a:r>
          </a:p>
          <a:p>
            <a:r>
              <a:rPr lang="lv-LV" sz="3200" dirty="0"/>
              <a:t>Vērtēšanas kritēriji</a:t>
            </a:r>
          </a:p>
          <a:p>
            <a:r>
              <a:rPr lang="lv-LV" sz="3200" dirty="0"/>
              <a:t>Iesniedzamie dokumenti</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5"/>
          <p:cNvSpPr txBox="1">
            <a:spLocks noGrp="1"/>
          </p:cNvSpPr>
          <p:nvPr>
            <p:ph type="title" idx="4294967295"/>
          </p:nvPr>
        </p:nvSpPr>
        <p:spPr>
          <a:xfrm>
            <a:off x="855022" y="365125"/>
            <a:ext cx="9660577" cy="11318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200" b="1" dirty="0" err="1">
                <a:latin typeface="Calibri"/>
                <a:ea typeface="Calibri"/>
                <a:cs typeface="Calibri"/>
                <a:sym typeface="Calibri"/>
              </a:rPr>
              <a:t>Terminoloģija</a:t>
            </a:r>
            <a:r>
              <a:rPr lang="en-US" sz="3200" b="1" dirty="0">
                <a:latin typeface="Calibri"/>
                <a:ea typeface="Calibri"/>
                <a:cs typeface="Calibri"/>
                <a:sym typeface="Calibri"/>
              </a:rPr>
              <a:t> 75% </a:t>
            </a:r>
            <a:r>
              <a:rPr lang="en-US" sz="3200" b="1" dirty="0" err="1">
                <a:latin typeface="Calibri"/>
                <a:ea typeface="Calibri"/>
                <a:cs typeface="Calibri"/>
                <a:sym typeface="Calibri"/>
              </a:rPr>
              <a:t>atbalstam</a:t>
            </a:r>
            <a:r>
              <a:rPr lang="en-US" sz="3200" b="1" dirty="0">
                <a:latin typeface="Calibri"/>
                <a:ea typeface="Calibri"/>
                <a:cs typeface="Calibri"/>
                <a:sym typeface="Calibri"/>
              </a:rPr>
              <a:t> - m</a:t>
            </a:r>
            <a:r>
              <a:rPr lang="lv-LV" sz="3200" b="1" dirty="0" err="1">
                <a:latin typeface="Calibri"/>
                <a:cs typeface="Calibri"/>
                <a:sym typeface="Calibri"/>
              </a:rPr>
              <a:t>azā</a:t>
            </a:r>
            <a:r>
              <a:rPr lang="lv-LV" sz="3200" b="1" dirty="0">
                <a:latin typeface="Calibri"/>
                <a:cs typeface="Calibri"/>
                <a:sym typeface="Calibri"/>
              </a:rPr>
              <a:t> lauku saimniecība</a:t>
            </a:r>
            <a:endParaRPr b="1" dirty="0"/>
          </a:p>
        </p:txBody>
      </p:sp>
      <p:sp>
        <p:nvSpPr>
          <p:cNvPr id="1771" name="Google Shape;1771;p5"/>
          <p:cNvSpPr txBox="1">
            <a:spLocks noGrp="1"/>
          </p:cNvSpPr>
          <p:nvPr>
            <p:ph type="body" idx="4294967295"/>
          </p:nvPr>
        </p:nvSpPr>
        <p:spPr>
          <a:xfrm>
            <a:off x="831273" y="1722438"/>
            <a:ext cx="9939646" cy="4833937"/>
          </a:xfrm>
          <a:prstGeom prst="rect">
            <a:avLst/>
          </a:prstGeom>
          <a:noFill/>
          <a:ln>
            <a:noFill/>
          </a:ln>
        </p:spPr>
        <p:txBody>
          <a:bodyPr spcFirstLastPara="1" wrap="square" lIns="91425" tIns="45700" rIns="91425" bIns="45700" anchor="t" anchorCtr="0">
            <a:noAutofit/>
          </a:bodyPr>
          <a:lstStyle/>
          <a:p>
            <a:r>
              <a:rPr lang="lv-LV" sz="2400" dirty="0"/>
              <a:t>Mazā lauku saimniecība – saimnieciskās darbības veicējs – fiziskā persona, kuras dzīvesvieta ir deklarēta lauku teritorijā, vai juridiskā persona, kuras juridiskā adrese ir lauku teritorijā, ja tās gada kopējais neto apgrozījums, ieskaitot saistītās personas, pēdējā noslēgtajā gadā pirms projekta iesniegšanas nepārsniedz 15 000 EUR un tā nodarbojas ar lauksaimniecības produktu primāro ražošanu.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2"/>
          <p:cNvSpPr txBox="1">
            <a:spLocks noGrp="1"/>
          </p:cNvSpPr>
          <p:nvPr>
            <p:ph type="title" idx="4294967295"/>
          </p:nvPr>
        </p:nvSpPr>
        <p:spPr>
          <a:xfrm>
            <a:off x="486889" y="365125"/>
            <a:ext cx="11103428" cy="1320800"/>
          </a:xfrm>
          <a:prstGeom prst="rect">
            <a:avLst/>
          </a:prstGeom>
          <a:noFill/>
          <a:ln>
            <a:noFill/>
          </a:ln>
        </p:spPr>
        <p:txBody>
          <a:bodyPr spcFirstLastPara="1" wrap="square" lIns="91425" tIns="45700" rIns="91425" bIns="45700" anchor="ctr" anchorCtr="0">
            <a:noAutofit/>
          </a:bodyPr>
          <a:lstStyle/>
          <a:p>
            <a:pPr lvl="0" algn="ctr">
              <a:lnSpc>
                <a:spcPct val="90000"/>
              </a:lnSpc>
            </a:pPr>
            <a:r>
              <a:rPr lang="en-US" sz="3200" b="1" dirty="0" err="1">
                <a:latin typeface="Calibri"/>
                <a:ea typeface="Calibri"/>
                <a:cs typeface="Calibri"/>
                <a:sym typeface="Calibri"/>
              </a:rPr>
              <a:t>Terminoloģija</a:t>
            </a:r>
            <a:r>
              <a:rPr lang="en-US" sz="3200" b="1" dirty="0">
                <a:latin typeface="Calibri"/>
                <a:ea typeface="Calibri"/>
                <a:cs typeface="Calibri"/>
                <a:sym typeface="Calibri"/>
              </a:rPr>
              <a:t> 75% </a:t>
            </a:r>
            <a:r>
              <a:rPr lang="en-US" sz="3200" b="1" dirty="0" err="1">
                <a:latin typeface="Calibri"/>
                <a:ea typeface="Calibri"/>
                <a:cs typeface="Calibri"/>
                <a:sym typeface="Calibri"/>
              </a:rPr>
              <a:t>atbalstam</a:t>
            </a:r>
            <a:r>
              <a:rPr lang="en-US" sz="3200" b="1" dirty="0">
                <a:latin typeface="Calibri"/>
                <a:ea typeface="Calibri"/>
                <a:cs typeface="Calibri"/>
                <a:sym typeface="Calibri"/>
              </a:rPr>
              <a:t> </a:t>
            </a:r>
            <a:r>
              <a:rPr lang="en-US" sz="3200" b="1" dirty="0" smtClean="0">
                <a:latin typeface="Calibri" pitchFamily="34" charset="0"/>
                <a:ea typeface="Calibri"/>
                <a:cs typeface="Calibri" pitchFamily="34" charset="0"/>
                <a:sym typeface="Calibri"/>
              </a:rPr>
              <a:t>– </a:t>
            </a:r>
            <a:r>
              <a:rPr lang="lv-LV" sz="3200" b="1" dirty="0" smtClean="0">
                <a:latin typeface="Calibri" pitchFamily="34" charset="0"/>
                <a:ea typeface="Calibri"/>
                <a:cs typeface="Calibri" pitchFamily="34" charset="0"/>
                <a:sym typeface="Calibri"/>
              </a:rPr>
              <a:t/>
            </a:r>
            <a:br>
              <a:rPr lang="lv-LV" sz="3200" b="1" dirty="0" smtClean="0">
                <a:latin typeface="Calibri" pitchFamily="34" charset="0"/>
                <a:ea typeface="Calibri"/>
                <a:cs typeface="Calibri" pitchFamily="34" charset="0"/>
                <a:sym typeface="Calibri"/>
              </a:rPr>
            </a:br>
            <a:r>
              <a:rPr lang="en-US" sz="3200" b="1" dirty="0" err="1" smtClean="0">
                <a:latin typeface="Calibri" pitchFamily="34" charset="0"/>
                <a:ea typeface="Calibri"/>
                <a:cs typeface="Calibri" pitchFamily="34" charset="0"/>
                <a:sym typeface="Calibri"/>
              </a:rPr>
              <a:t>i</a:t>
            </a:r>
            <a:r>
              <a:rPr lang="lv-LV" sz="3200" b="1" dirty="0" err="1">
                <a:latin typeface="Calibri" pitchFamily="34" charset="0"/>
                <a:cs typeface="Calibri" pitchFamily="34" charset="0"/>
              </a:rPr>
              <a:t>nvestīcijas</a:t>
            </a:r>
            <a:r>
              <a:rPr lang="lv-LV" sz="3200" b="1" dirty="0">
                <a:latin typeface="Calibri" pitchFamily="34" charset="0"/>
                <a:cs typeface="Calibri" pitchFamily="34" charset="0"/>
              </a:rPr>
              <a:t> pamatpakalpojumiem lauku teritorijā </a:t>
            </a:r>
            <a:r>
              <a:rPr lang="lv-LV" sz="3200" b="1" dirty="0" smtClean="0">
                <a:latin typeface="Calibri" pitchFamily="34" charset="0"/>
                <a:cs typeface="Calibri" pitchFamily="34" charset="0"/>
              </a:rPr>
              <a:t/>
            </a:r>
            <a:br>
              <a:rPr lang="lv-LV" sz="3200" b="1" dirty="0" smtClean="0">
                <a:latin typeface="Calibri" pitchFamily="34" charset="0"/>
                <a:cs typeface="Calibri" pitchFamily="34" charset="0"/>
              </a:rPr>
            </a:br>
            <a:r>
              <a:rPr lang="lv-LV" sz="3200" b="1" dirty="0" smtClean="0">
                <a:latin typeface="Calibri" pitchFamily="34" charset="0"/>
                <a:cs typeface="Calibri" pitchFamily="34" charset="0"/>
              </a:rPr>
              <a:t>izglītības</a:t>
            </a:r>
            <a:r>
              <a:rPr lang="lv-LV" sz="3200" b="1" dirty="0">
                <a:latin typeface="Calibri" pitchFamily="34" charset="0"/>
                <a:cs typeface="Calibri" pitchFamily="34" charset="0"/>
              </a:rPr>
              <a:t>, sociālajā vai veselības jomā</a:t>
            </a:r>
          </a:p>
        </p:txBody>
      </p:sp>
      <p:sp>
        <p:nvSpPr>
          <p:cNvPr id="1753" name="Google Shape;1753;p2"/>
          <p:cNvSpPr txBox="1">
            <a:spLocks noGrp="1"/>
          </p:cNvSpPr>
          <p:nvPr>
            <p:ph type="body" idx="4294967295"/>
          </p:nvPr>
        </p:nvSpPr>
        <p:spPr>
          <a:xfrm>
            <a:off x="522514" y="1982788"/>
            <a:ext cx="10806546" cy="4194175"/>
          </a:xfrm>
          <a:prstGeom prst="rect">
            <a:avLst/>
          </a:prstGeom>
          <a:noFill/>
          <a:ln>
            <a:noFill/>
          </a:ln>
        </p:spPr>
        <p:txBody>
          <a:bodyPr spcFirstLastPara="1" wrap="square" lIns="91425" tIns="45700" rIns="91425" bIns="45700" anchor="t" anchorCtr="0">
            <a:noAutofit/>
          </a:bodyPr>
          <a:lstStyle/>
          <a:p>
            <a:r>
              <a:rPr lang="lv-LV" sz="2400" dirty="0" smtClean="0">
                <a:latin typeface="Calibri" pitchFamily="34" charset="0"/>
                <a:cs typeface="Calibri" pitchFamily="34" charset="0"/>
              </a:rPr>
              <a:t>Pakalpojumi</a:t>
            </a:r>
            <a:r>
              <a:rPr lang="lv-LV" sz="2400" dirty="0">
                <a:latin typeface="Calibri" pitchFamily="34" charset="0"/>
                <a:cs typeface="Calibri" pitchFamily="34" charset="0"/>
              </a:rPr>
              <a:t>, kuriem ir jābūt pieejamiem lauku teritorijas iedzīvotājiem, lai būtu pienācīgi dzīves apstākļi, tiktu ievērotas viņu cilvēktiesības, būtu atbilstīgs dzīves līmenis un veselīga vide. Piem., attiecībā uz izglītības jomu tie būtu vērsti uz ģimenēm ar bērniem un nodrošina pieeju izglītības iestādēm (privātie bērnudārzi, pamatskolas, saturīga brīvā laika pavadīšanas pakalpojumi)</a:t>
            </a:r>
          </a:p>
          <a:p>
            <a:pPr>
              <a:buNone/>
            </a:pPr>
            <a:endParaRPr lang="lv-LV" sz="2400" dirty="0">
              <a:latin typeface="Calibri" pitchFamily="34" charset="0"/>
              <a:cs typeface="Calibri" pitchFamily="34" charset="0"/>
            </a:endParaRPr>
          </a:p>
          <a:p>
            <a:pPr>
              <a:buNone/>
            </a:pPr>
            <a:r>
              <a:rPr lang="lv-LV" sz="2800" dirty="0">
                <a:latin typeface="Calibri" pitchFamily="34" charset="0"/>
                <a:cs typeface="Calibri" pitchFamily="34" charset="0"/>
              </a:rPr>
              <a:t>	Saskaņā ar NACE klasifikācijas 2. redakciju:</a:t>
            </a:r>
          </a:p>
          <a:p>
            <a:r>
              <a:rPr lang="lv-LV" sz="2800" dirty="0">
                <a:latin typeface="Calibri" pitchFamily="34" charset="0"/>
                <a:cs typeface="Calibri" pitchFamily="34" charset="0"/>
              </a:rPr>
              <a:t>izglītības joma P sadaļa, 85 klase (85.51-85.60),</a:t>
            </a:r>
          </a:p>
          <a:p>
            <a:r>
              <a:rPr lang="lv-LV" sz="2800" dirty="0">
                <a:latin typeface="Calibri" pitchFamily="34" charset="0"/>
                <a:cs typeface="Calibri" pitchFamily="34" charset="0"/>
              </a:rPr>
              <a:t>veselības joma Q sadaļa 86 klase (86.21-86.90)</a:t>
            </a:r>
          </a:p>
          <a:p>
            <a:r>
              <a:rPr lang="lv-LV" sz="2800" dirty="0">
                <a:latin typeface="Calibri" pitchFamily="34" charset="0"/>
                <a:cs typeface="Calibri" pitchFamily="34" charset="0"/>
              </a:rPr>
              <a:t>sociālā joma Q sadaļa 88 klase (88.10-88.99)</a:t>
            </a:r>
            <a:endParaRPr sz="2800" dirty="0">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5"/>
          <p:cNvSpPr txBox="1">
            <a:spLocks noGrp="1"/>
          </p:cNvSpPr>
          <p:nvPr>
            <p:ph type="title" idx="4294967295"/>
          </p:nvPr>
        </p:nvSpPr>
        <p:spPr>
          <a:xfrm>
            <a:off x="629392" y="365125"/>
            <a:ext cx="9886208" cy="11318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200" b="1" dirty="0" err="1">
                <a:latin typeface="Calibri"/>
                <a:ea typeface="Calibri"/>
                <a:cs typeface="Calibri"/>
                <a:sym typeface="Calibri"/>
              </a:rPr>
              <a:t>Terminoloģija</a:t>
            </a:r>
            <a:r>
              <a:rPr lang="en-US" sz="3200" b="1" dirty="0">
                <a:latin typeface="Calibri"/>
                <a:ea typeface="Calibri"/>
                <a:cs typeface="Calibri"/>
                <a:sym typeface="Calibri"/>
              </a:rPr>
              <a:t> 75% </a:t>
            </a:r>
            <a:r>
              <a:rPr lang="en-US" sz="3200" b="1" dirty="0" err="1">
                <a:latin typeface="Calibri"/>
                <a:ea typeface="Calibri"/>
                <a:cs typeface="Calibri"/>
                <a:sym typeface="Calibri"/>
              </a:rPr>
              <a:t>atbalstam</a:t>
            </a:r>
            <a:r>
              <a:rPr lang="en-US" sz="3200" b="1" dirty="0">
                <a:latin typeface="Calibri"/>
                <a:ea typeface="Calibri"/>
                <a:cs typeface="Calibri"/>
                <a:sym typeface="Calibri"/>
              </a:rPr>
              <a:t> - n</a:t>
            </a:r>
            <a:r>
              <a:rPr lang="lv-LV" sz="3200" b="1" dirty="0" err="1">
                <a:latin typeface="Calibri"/>
                <a:cs typeface="Calibri"/>
                <a:sym typeface="Calibri"/>
              </a:rPr>
              <a:t>eienesīgās</a:t>
            </a:r>
            <a:r>
              <a:rPr lang="lv-LV" sz="3200" b="1" dirty="0">
                <a:latin typeface="Calibri"/>
                <a:cs typeface="Calibri"/>
                <a:sym typeface="Calibri"/>
              </a:rPr>
              <a:t> </a:t>
            </a:r>
            <a:r>
              <a:rPr lang="lv-LV" sz="3200" b="1" dirty="0" smtClean="0">
                <a:latin typeface="Calibri"/>
                <a:cs typeface="Calibri"/>
                <a:sym typeface="Calibri"/>
              </a:rPr>
              <a:t>investīcijas</a:t>
            </a:r>
            <a:endParaRPr dirty="0"/>
          </a:p>
        </p:txBody>
      </p:sp>
      <p:sp>
        <p:nvSpPr>
          <p:cNvPr id="1771" name="Google Shape;1771;p5"/>
          <p:cNvSpPr txBox="1">
            <a:spLocks noGrp="1"/>
          </p:cNvSpPr>
          <p:nvPr>
            <p:ph type="body" idx="4294967295"/>
          </p:nvPr>
        </p:nvSpPr>
        <p:spPr>
          <a:xfrm>
            <a:off x="890648" y="1449388"/>
            <a:ext cx="9904021" cy="5106987"/>
          </a:xfrm>
          <a:prstGeom prst="rect">
            <a:avLst/>
          </a:prstGeom>
          <a:noFill/>
          <a:ln>
            <a:noFill/>
          </a:ln>
        </p:spPr>
        <p:txBody>
          <a:bodyPr spcFirstLastPara="1" wrap="square" lIns="91425" tIns="45700" rIns="91425" bIns="45700" anchor="t" anchorCtr="0">
            <a:noAutofit/>
          </a:bodyPr>
          <a:lstStyle/>
          <a:p>
            <a:pPr>
              <a:buNone/>
            </a:pPr>
            <a:r>
              <a:rPr lang="lv-LV" sz="2400" dirty="0"/>
              <a:t> Investīcijas, kas nerada saimniecības vērtības vai ienesīguma būtisku pieaugumu:</a:t>
            </a:r>
          </a:p>
          <a:p>
            <a:pPr>
              <a:buNone/>
            </a:pPr>
            <a:endParaRPr lang="lv-LV" sz="2400" dirty="0"/>
          </a:p>
          <a:p>
            <a:r>
              <a:rPr lang="lv-LV" sz="2400" dirty="0"/>
              <a:t>Kvalitatīvu darba apstākļu uzlabošana;</a:t>
            </a:r>
          </a:p>
          <a:p>
            <a:pPr>
              <a:buNone/>
            </a:pPr>
            <a:endParaRPr lang="lv-LV" sz="2400" dirty="0"/>
          </a:p>
          <a:p>
            <a:r>
              <a:rPr lang="lv-LV" sz="2400" dirty="0"/>
              <a:t>Darbinieku produktivitātes kāpināšana (dalība mācībās, kurās apgūst Izglītības kvalitātes valsts dienestā licencētu vai akreditētu izglītības programmu un par kuru sekmīgu apguvi tiek saņemts sertifikāts, vai maksa par transportlīdzekļa vadītāja apmācību, ja tiek iegūta atbilstošās kategorijas transportlīdzekļa vadītāja apliecība).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
          <p:cNvSpPr txBox="1">
            <a:spLocks noGrp="1"/>
          </p:cNvSpPr>
          <p:nvPr>
            <p:ph type="title" idx="4294967295"/>
          </p:nvPr>
        </p:nvSpPr>
        <p:spPr>
          <a:xfrm>
            <a:off x="0" y="365125"/>
            <a:ext cx="10515600" cy="8223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v-LV" sz="3600" b="1" dirty="0">
                <a:latin typeface="Calibri"/>
                <a:cs typeface="Calibri"/>
                <a:sym typeface="Calibri"/>
              </a:rPr>
              <a:t>Vērtēšanas kritēriji</a:t>
            </a:r>
            <a:endParaRPr b="1" dirty="0"/>
          </a:p>
        </p:txBody>
      </p:sp>
      <p:sp>
        <p:nvSpPr>
          <p:cNvPr id="1765" name="Google Shape;1765;p4"/>
          <p:cNvSpPr txBox="1">
            <a:spLocks noGrp="1"/>
          </p:cNvSpPr>
          <p:nvPr>
            <p:ph type="body" idx="4294967295"/>
          </p:nvPr>
        </p:nvSpPr>
        <p:spPr>
          <a:xfrm>
            <a:off x="1254125" y="1317625"/>
            <a:ext cx="10937875" cy="3992563"/>
          </a:xfrm>
          <a:prstGeom prst="rect">
            <a:avLst/>
          </a:prstGeom>
          <a:noFill/>
          <a:ln>
            <a:noFill/>
          </a:ln>
        </p:spPr>
        <p:txBody>
          <a:bodyPr spcFirstLastPara="1" wrap="square" lIns="91425" tIns="45700" rIns="91425" bIns="45700" anchor="t" anchorCtr="0">
            <a:noAutofit/>
          </a:bodyPr>
          <a:lstStyle/>
          <a:p>
            <a:pPr marL="228600" indent="-228600">
              <a:lnSpc>
                <a:spcPct val="90000"/>
              </a:lnSpc>
              <a:spcBef>
                <a:spcPts val="1001"/>
              </a:spcBef>
              <a:buClr>
                <a:srgbClr val="000000"/>
              </a:buClr>
              <a:buNone/>
            </a:pPr>
            <a:r>
              <a:rPr lang="lv-LV" sz="3200" dirty="0"/>
              <a:t>	</a:t>
            </a:r>
            <a:r>
              <a:rPr lang="en-US" sz="3200" dirty="0" err="1"/>
              <a:t>Projektu</a:t>
            </a:r>
            <a:r>
              <a:rPr lang="en-US" sz="3200" dirty="0"/>
              <a:t> </a:t>
            </a:r>
            <a:r>
              <a:rPr lang="en-US" sz="3200" dirty="0" err="1"/>
              <a:t>iesniegumu</a:t>
            </a:r>
            <a:r>
              <a:rPr lang="en-US" sz="3200" dirty="0"/>
              <a:t> </a:t>
            </a:r>
            <a:r>
              <a:rPr lang="en-US" sz="3200" dirty="0" err="1"/>
              <a:t>vērtēšanas</a:t>
            </a:r>
            <a:r>
              <a:rPr lang="en-US" sz="3200" dirty="0"/>
              <a:t> </a:t>
            </a:r>
            <a:r>
              <a:rPr lang="en-US" sz="3200" dirty="0" err="1"/>
              <a:t>kritēriju</a:t>
            </a:r>
            <a:r>
              <a:rPr lang="en-US" sz="3200" dirty="0"/>
              <a:t> </a:t>
            </a:r>
            <a:r>
              <a:rPr lang="en-US" sz="3200" dirty="0" err="1"/>
              <a:t>piemērošanas</a:t>
            </a:r>
            <a:r>
              <a:rPr lang="en-US" sz="3200" dirty="0"/>
              <a:t> </a:t>
            </a:r>
            <a:r>
              <a:rPr lang="en-US" sz="3200" dirty="0" err="1"/>
              <a:t>metodika</a:t>
            </a:r>
            <a:r>
              <a:rPr lang="en-US" sz="3200" dirty="0"/>
              <a:t> </a:t>
            </a:r>
            <a:r>
              <a:rPr lang="lv-LV" sz="3200" dirty="0"/>
              <a:t>– pieejama biedrības tīmekļvietnē:</a:t>
            </a:r>
            <a:r>
              <a:rPr lang="en-US" sz="3200" dirty="0"/>
              <a:t> </a:t>
            </a:r>
            <a:r>
              <a:rPr lang="lv-LV" sz="3200" dirty="0">
                <a:hlinkClick r:id="rId3"/>
              </a:rPr>
              <a:t>https://www.zgauja.lv/?q=lv/content/dokumenti-0</a:t>
            </a:r>
            <a:endParaRPr lang="lv-LV" sz="3200" dirty="0"/>
          </a:p>
          <a:p>
            <a:pPr marL="228600" indent="-228600">
              <a:lnSpc>
                <a:spcPct val="90000"/>
              </a:lnSpc>
              <a:spcBef>
                <a:spcPts val="1001"/>
              </a:spcBef>
              <a:buClr>
                <a:srgbClr val="000000"/>
              </a:buClr>
              <a:buNone/>
            </a:pPr>
            <a:endParaRPr lang="lv-LV" sz="3200" dirty="0"/>
          </a:p>
          <a:p>
            <a:pPr marL="228600" indent="-228600">
              <a:lnSpc>
                <a:spcPct val="90000"/>
              </a:lnSpc>
              <a:spcBef>
                <a:spcPts val="1001"/>
              </a:spcBef>
              <a:buClr>
                <a:srgbClr val="000000"/>
              </a:buClr>
              <a:buNone/>
            </a:pPr>
            <a:endParaRPr lang="lv-LV" sz="3000" spc="-1" dirty="0">
              <a:solidFill>
                <a:srgbClr val="000000"/>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
          <p:cNvSpPr txBox="1">
            <a:spLocks noGrp="1"/>
          </p:cNvSpPr>
          <p:nvPr>
            <p:ph type="title" idx="4294967295"/>
          </p:nvPr>
        </p:nvSpPr>
        <p:spPr>
          <a:xfrm>
            <a:off x="0" y="365125"/>
            <a:ext cx="10515600" cy="8223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v-LV" sz="3600" b="1" dirty="0">
                <a:latin typeface="Calibri"/>
                <a:cs typeface="Calibri"/>
                <a:sym typeface="Calibri"/>
              </a:rPr>
              <a:t>Iesniedzamie dokumenti</a:t>
            </a:r>
            <a:endParaRPr b="1" dirty="0"/>
          </a:p>
        </p:txBody>
      </p:sp>
      <p:sp>
        <p:nvSpPr>
          <p:cNvPr id="1765" name="Google Shape;1765;p4"/>
          <p:cNvSpPr txBox="1">
            <a:spLocks noGrp="1"/>
          </p:cNvSpPr>
          <p:nvPr>
            <p:ph type="body" idx="4294967295"/>
          </p:nvPr>
        </p:nvSpPr>
        <p:spPr>
          <a:xfrm>
            <a:off x="712519" y="1092200"/>
            <a:ext cx="11079678" cy="5765800"/>
          </a:xfrm>
          <a:prstGeom prst="rect">
            <a:avLst/>
          </a:prstGeom>
          <a:noFill/>
          <a:ln>
            <a:noFill/>
          </a:ln>
        </p:spPr>
        <p:txBody>
          <a:bodyPr spcFirstLastPara="1" wrap="square" lIns="91425" tIns="45700" rIns="91425" bIns="45700" anchor="t" anchorCtr="0">
            <a:noAutofit/>
          </a:bodyPr>
          <a:lstStyle/>
          <a:p>
            <a:pPr marL="228600" indent="-228600">
              <a:lnSpc>
                <a:spcPct val="90000"/>
              </a:lnSpc>
              <a:spcBef>
                <a:spcPts val="1001"/>
              </a:spcBef>
              <a:buClr>
                <a:srgbClr val="000000"/>
              </a:buClr>
              <a:buFont typeface="Arial" pitchFamily="34" charset="0"/>
              <a:buChar char="•"/>
            </a:pPr>
            <a:r>
              <a:rPr lang="lv-LV" sz="2800" spc="-1" dirty="0">
                <a:solidFill>
                  <a:srgbClr val="000000"/>
                </a:solidFill>
                <a:latin typeface="Calibri"/>
              </a:rPr>
              <a:t>Projekta iesniegums</a:t>
            </a:r>
          </a:p>
          <a:p>
            <a:pPr marL="228600" indent="-228600">
              <a:lnSpc>
                <a:spcPct val="90000"/>
              </a:lnSpc>
              <a:spcBef>
                <a:spcPts val="1001"/>
              </a:spcBef>
              <a:buClr>
                <a:srgbClr val="000000"/>
              </a:buClr>
              <a:buFont typeface="Arial" pitchFamily="34" charset="0"/>
              <a:buChar char="•"/>
            </a:pPr>
            <a:r>
              <a:rPr lang="lv-LV" sz="2800" spc="-1" dirty="0">
                <a:solidFill>
                  <a:srgbClr val="000000"/>
                </a:solidFill>
                <a:latin typeface="Calibri"/>
              </a:rPr>
              <a:t>Atbalsta pretendenta deklarācija</a:t>
            </a:r>
          </a:p>
          <a:p>
            <a:pPr marL="228600" indent="-228600">
              <a:lnSpc>
                <a:spcPct val="90000"/>
              </a:lnSpc>
              <a:spcBef>
                <a:spcPts val="1001"/>
              </a:spcBef>
              <a:buClr>
                <a:srgbClr val="000000"/>
              </a:buClr>
              <a:buFont typeface="Arial" pitchFamily="34" charset="0"/>
              <a:buChar char="•"/>
            </a:pPr>
            <a:r>
              <a:rPr lang="lv-LV" sz="2800" spc="-1" dirty="0">
                <a:solidFill>
                  <a:srgbClr val="000000"/>
                </a:solidFill>
                <a:latin typeface="Calibri"/>
              </a:rPr>
              <a:t>Nomas vai patapinājuma līguma kopija</a:t>
            </a:r>
          </a:p>
          <a:p>
            <a:pPr marL="228600" indent="-228600">
              <a:lnSpc>
                <a:spcPct val="90000"/>
              </a:lnSpc>
              <a:spcBef>
                <a:spcPts val="1001"/>
              </a:spcBef>
              <a:buClr>
                <a:srgbClr val="000000"/>
              </a:buClr>
              <a:buFont typeface="Arial" pitchFamily="34" charset="0"/>
              <a:buChar char="•"/>
            </a:pPr>
            <a:r>
              <a:rPr lang="lv-LV" sz="2800" spc="-1" dirty="0">
                <a:solidFill>
                  <a:srgbClr val="000000"/>
                </a:solidFill>
                <a:latin typeface="Calibri"/>
              </a:rPr>
              <a:t>Iepirkuma procedūru apliecinoši dokumenti</a:t>
            </a:r>
          </a:p>
          <a:p>
            <a:pPr marL="228600" indent="-228600">
              <a:lnSpc>
                <a:spcPct val="90000"/>
              </a:lnSpc>
              <a:spcBef>
                <a:spcPts val="1001"/>
              </a:spcBef>
              <a:buClr>
                <a:srgbClr val="000000"/>
              </a:buClr>
              <a:buFont typeface="Arial" pitchFamily="34" charset="0"/>
              <a:buChar char="•"/>
            </a:pPr>
            <a:r>
              <a:rPr lang="lv-LV" sz="2800" spc="-1" dirty="0">
                <a:solidFill>
                  <a:srgbClr val="000000"/>
                </a:solidFill>
                <a:latin typeface="Calibri"/>
              </a:rPr>
              <a:t>Informācija par būvniecības lietu, kas reģistrēta BIS</a:t>
            </a:r>
          </a:p>
          <a:p>
            <a:pPr marL="228600" indent="-228600">
              <a:lnSpc>
                <a:spcPct val="90000"/>
              </a:lnSpc>
              <a:spcBef>
                <a:spcPts val="1001"/>
              </a:spcBef>
              <a:buClr>
                <a:srgbClr val="000000"/>
              </a:buClr>
              <a:buFont typeface="Arial" pitchFamily="34" charset="0"/>
              <a:buChar char="•"/>
            </a:pPr>
            <a:r>
              <a:rPr lang="lv-LV" sz="2800" spc="-1" dirty="0">
                <a:solidFill>
                  <a:srgbClr val="000000"/>
                </a:solidFill>
                <a:latin typeface="Calibri"/>
              </a:rPr>
              <a:t>Valsts vides dienesta izziņa par piesārņojošo darbību</a:t>
            </a:r>
          </a:p>
          <a:p>
            <a:pPr marL="228600" indent="-228600">
              <a:lnSpc>
                <a:spcPct val="90000"/>
              </a:lnSpc>
              <a:spcBef>
                <a:spcPts val="1001"/>
              </a:spcBef>
              <a:buClr>
                <a:srgbClr val="000000"/>
              </a:buClr>
              <a:buFont typeface="Arial" pitchFamily="34" charset="0"/>
              <a:buChar char="•"/>
            </a:pPr>
            <a:r>
              <a:rPr lang="lv-LV" sz="2800" spc="-1" dirty="0">
                <a:solidFill>
                  <a:srgbClr val="000000"/>
                </a:solidFill>
                <a:latin typeface="Calibri"/>
              </a:rPr>
              <a:t>Kopprojekta dalībnieku sadarbības līgums</a:t>
            </a:r>
          </a:p>
          <a:p>
            <a:pPr marL="228600" indent="-228600">
              <a:lnSpc>
                <a:spcPct val="90000"/>
              </a:lnSpc>
              <a:spcBef>
                <a:spcPts val="1001"/>
              </a:spcBef>
              <a:buClr>
                <a:srgbClr val="000000"/>
              </a:buClr>
              <a:buFont typeface="Arial" pitchFamily="34" charset="0"/>
              <a:buChar char="•"/>
            </a:pPr>
            <a:r>
              <a:rPr lang="lv-LV" sz="2800" spc="-1" dirty="0">
                <a:solidFill>
                  <a:srgbClr val="000000"/>
                </a:solidFill>
                <a:latin typeface="Calibri"/>
              </a:rPr>
              <a:t>Pretendenta pašnovērtējums par projekta atbilstību SVVA stratēģijā attiecīgajai rīcībai noteiktajiem projektu vērtēšanas kritērijiem</a:t>
            </a:r>
          </a:p>
          <a:p>
            <a:pPr marL="228600" indent="-228600">
              <a:lnSpc>
                <a:spcPct val="90000"/>
              </a:lnSpc>
              <a:spcBef>
                <a:spcPts val="1001"/>
              </a:spcBef>
              <a:buClr>
                <a:srgbClr val="000000"/>
              </a:buClr>
              <a:buFont typeface="Arial" pitchFamily="34" charset="0"/>
              <a:buChar char="•"/>
            </a:pPr>
            <a:r>
              <a:rPr lang="lv-LV" sz="2800" spc="-1" dirty="0">
                <a:solidFill>
                  <a:srgbClr val="000000"/>
                </a:solidFill>
                <a:latin typeface="Calibri"/>
              </a:rPr>
              <a:t>Dokumenti, kas pierāda naudas līdzekļu pieejamību (var iesniegt arī vēlāk)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F4A3E-8235-E7AC-B306-63D2FDD47FA0}"/>
              </a:ext>
            </a:extLst>
          </p:cNvPr>
          <p:cNvSpPr>
            <a:spLocks noGrp="1"/>
          </p:cNvSpPr>
          <p:nvPr>
            <p:ph type="title"/>
          </p:nvPr>
        </p:nvSpPr>
        <p:spPr/>
        <p:txBody>
          <a:bodyPr/>
          <a:lstStyle/>
          <a:p>
            <a:r>
              <a:rPr lang="lv-LV" dirty="0" err="1" smtClean="0">
                <a:latin typeface="Amiko" panose="020B0604020202020204" charset="0"/>
                <a:cs typeface="Amiko" panose="020B0604020202020204" charset="0"/>
              </a:rPr>
              <a:t>Noderīg</a:t>
            </a:r>
            <a:r>
              <a:rPr lang="en-US" dirty="0" err="1" smtClean="0">
                <a:latin typeface="Amiko" panose="020B0604020202020204" charset="0"/>
                <a:cs typeface="Amiko" panose="020B0604020202020204" charset="0"/>
              </a:rPr>
              <a:t>i</a:t>
            </a:r>
            <a:endParaRPr lang="lv-LV" dirty="0">
              <a:latin typeface="Amiko" panose="020B0604020202020204" charset="0"/>
              <a:cs typeface="Amiko" panose="020B0604020202020204" charset="0"/>
            </a:endParaRPr>
          </a:p>
        </p:txBody>
      </p:sp>
      <p:sp>
        <p:nvSpPr>
          <p:cNvPr id="3" name="Text Placeholder 2">
            <a:extLst>
              <a:ext uri="{FF2B5EF4-FFF2-40B4-BE49-F238E27FC236}">
                <a16:creationId xmlns:a16="http://schemas.microsoft.com/office/drawing/2014/main" xmlns="" id="{ED0CFF74-4F05-C111-F5BA-EFA653E649CD}"/>
              </a:ext>
            </a:extLst>
          </p:cNvPr>
          <p:cNvSpPr>
            <a:spLocks noGrp="1"/>
          </p:cNvSpPr>
          <p:nvPr>
            <p:ph type="body" idx="1"/>
          </p:nvPr>
        </p:nvSpPr>
        <p:spPr/>
        <p:txBody>
          <a:bodyPr/>
          <a:lstStyle/>
          <a:p>
            <a:r>
              <a:rPr lang="lv-LV" sz="2400" dirty="0" smtClean="0"/>
              <a:t>Kas jādara, ja neesat reģistrējušies kā Lauku atbalsta dienesta klients</a:t>
            </a:r>
          </a:p>
          <a:p>
            <a:endParaRPr lang="lv-LV" sz="2400" dirty="0" smtClean="0"/>
          </a:p>
          <a:p>
            <a:r>
              <a:rPr lang="lv-LV" sz="2400" dirty="0" smtClean="0"/>
              <a:t>Video pamācība veidlapas aizpildīšanai – sagatavojusi biedrība “SATEKA”</a:t>
            </a:r>
          </a:p>
          <a:p>
            <a:pPr marL="127000" indent="0">
              <a:buNone/>
            </a:pPr>
            <a:r>
              <a:rPr lang="lv-LV" sz="2400" dirty="0" err="1" smtClean="0">
                <a:hlinkClick r:id="rId2"/>
              </a:rPr>
              <a:t>www.sateka.lv</a:t>
            </a:r>
            <a:r>
              <a:rPr lang="lv-LV" sz="2400" dirty="0" smtClean="0"/>
              <a:t> &gt; LEADER 2023-2027 &gt; Projektu konkursi &gt; Izsludināta projektu 1.kārta &gt; 07.03.2024 ZOOM ieraksts “EDS veidlapa uzņēmējam”</a:t>
            </a:r>
          </a:p>
          <a:p>
            <a:pPr marL="127000" indent="0">
              <a:buNone/>
            </a:pPr>
            <a:r>
              <a:rPr lang="lv-LV" sz="2400" dirty="0" smtClean="0">
                <a:hlinkClick r:id="rId3"/>
              </a:rPr>
              <a:t>https://drive.google.com/file/d/1ZIHdJcckUrfiN2q3N1PgwpsvGhdnbfJu/view</a:t>
            </a:r>
            <a:endParaRPr lang="lv-LV" sz="2400" dirty="0" smtClean="0"/>
          </a:p>
          <a:p>
            <a:pPr marL="127000" indent="0">
              <a:buNone/>
            </a:pPr>
            <a:endParaRPr lang="lv-LV" sz="2400" b="1" dirty="0" smtClean="0"/>
          </a:p>
          <a:p>
            <a:pPr marL="127000" indent="0">
              <a:buNone/>
            </a:pPr>
            <a:r>
              <a:rPr lang="lv-LV" sz="2400" b="1" dirty="0" smtClean="0"/>
              <a:t>Kontakti: </a:t>
            </a:r>
            <a:r>
              <a:rPr lang="lv-LV" sz="2400" b="1" dirty="0" err="1" smtClean="0">
                <a:hlinkClick r:id="rId4"/>
              </a:rPr>
              <a:t>ziemeļgauja@gmail.com</a:t>
            </a:r>
            <a:endParaRPr lang="lv-LV" sz="2400" b="1" dirty="0" smtClean="0"/>
          </a:p>
          <a:p>
            <a:pPr marL="127000" indent="0">
              <a:buNone/>
            </a:pPr>
            <a:r>
              <a:rPr lang="lv-LV" sz="2400" b="1" dirty="0" smtClean="0"/>
              <a:t>Linda: 29163859</a:t>
            </a:r>
          </a:p>
          <a:p>
            <a:pPr marL="127000" indent="0">
              <a:buNone/>
            </a:pPr>
            <a:r>
              <a:rPr lang="en-US" sz="2400" b="1" dirty="0" err="1" smtClean="0"/>
              <a:t>Dagnija</a:t>
            </a:r>
            <a:r>
              <a:rPr lang="en-US" sz="2400" b="1" dirty="0"/>
              <a:t>: 29219477</a:t>
            </a:r>
          </a:p>
          <a:p>
            <a:pPr marL="127000" indent="0">
              <a:buNone/>
            </a:pPr>
            <a:endParaRPr lang="en-US" sz="2400" b="1" dirty="0"/>
          </a:p>
          <a:p>
            <a:pPr marL="127000" indent="0">
              <a:buNone/>
            </a:pPr>
            <a:endParaRPr lang="en-US" sz="2000" b="1" dirty="0"/>
          </a:p>
          <a:p>
            <a:pPr marL="127000" indent="0" algn="ctr">
              <a:buNone/>
            </a:pPr>
            <a:endParaRPr lang="en-US" sz="2000" b="1" dirty="0"/>
          </a:p>
          <a:p>
            <a:pPr marL="127000" indent="0">
              <a:buNone/>
            </a:pPr>
            <a:endParaRPr lang="lv-LV" dirty="0"/>
          </a:p>
        </p:txBody>
      </p:sp>
    </p:spTree>
    <p:extLst>
      <p:ext uri="{BB962C8B-B14F-4D97-AF65-F5344CB8AC3E}">
        <p14:creationId xmlns:p14="http://schemas.microsoft.com/office/powerpoint/2010/main" xmlns="" val="254853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2"/>
          <p:cNvSpPr txBox="1">
            <a:spLocks noGrp="1"/>
          </p:cNvSpPr>
          <p:nvPr>
            <p:ph type="title" idx="4294967295"/>
          </p:nvPr>
        </p:nvSpPr>
        <p:spPr>
          <a:xfrm>
            <a:off x="0" y="365125"/>
            <a:ext cx="10515600" cy="13700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v-LV" sz="3600" b="1" dirty="0">
                <a:latin typeface="Calibri"/>
                <a:ea typeface="Calibri"/>
                <a:cs typeface="Calibri"/>
                <a:sym typeface="Calibri"/>
              </a:rPr>
              <a:t>Svarīgākie dokumenti</a:t>
            </a:r>
            <a:endParaRPr b="1" dirty="0"/>
          </a:p>
        </p:txBody>
      </p:sp>
      <p:sp>
        <p:nvSpPr>
          <p:cNvPr id="1753" name="Google Shape;1753;p2"/>
          <p:cNvSpPr txBox="1">
            <a:spLocks noGrp="1"/>
          </p:cNvSpPr>
          <p:nvPr>
            <p:ph type="body" idx="4294967295"/>
          </p:nvPr>
        </p:nvSpPr>
        <p:spPr>
          <a:xfrm>
            <a:off x="961900" y="1473200"/>
            <a:ext cx="9553699" cy="4703763"/>
          </a:xfrm>
          <a:prstGeom prst="rect">
            <a:avLst/>
          </a:prstGeom>
          <a:noFill/>
          <a:ln>
            <a:noFill/>
          </a:ln>
        </p:spPr>
        <p:txBody>
          <a:bodyPr spcFirstLastPara="1" wrap="square" lIns="91425" tIns="45700" rIns="91425" bIns="45700" anchor="t" anchorCtr="0">
            <a:noAutofit/>
          </a:bodyPr>
          <a:lstStyle/>
          <a:p>
            <a:r>
              <a:rPr lang="lv-LV" sz="2000" dirty="0"/>
              <a:t>Biedrības “Lauku partnerība “ZIEMEĻGAUJA” </a:t>
            </a:r>
            <a:r>
              <a:rPr lang="lv-LV" sz="2000" dirty="0">
                <a:hlinkClick r:id="rId3"/>
              </a:rPr>
              <a:t>Sabiedrības virzītas vietējās attīstības stratēģija 2023. – 2027. gadam | Biedrība "Lauku partnerība ZIEMEĻGAUJA" (zgauja.lv)</a:t>
            </a:r>
            <a:endParaRPr lang="lv-LV" sz="2000" b="1" dirty="0"/>
          </a:p>
          <a:p>
            <a:endParaRPr lang="lv-LV" sz="2000" b="1" dirty="0"/>
          </a:p>
          <a:p>
            <a:r>
              <a:rPr lang="lv-LV" sz="2000" dirty="0"/>
              <a:t>2023. gada 10. oktobra MK noteikumi </a:t>
            </a:r>
            <a:r>
              <a:rPr lang="lv-LV" sz="2000" b="1" dirty="0"/>
              <a:t>Nr. 580 </a:t>
            </a:r>
            <a:r>
              <a:rPr lang="lv-LV" sz="2000" dirty="0"/>
              <a:t>“</a:t>
            </a:r>
            <a:r>
              <a:rPr lang="lv-LV" sz="2000" dirty="0">
                <a:hlinkClick r:id="rId4"/>
              </a:rPr>
              <a:t>Valsts un Eiropas Savienības atbalsta piešķiršanas kārtība Eiropas Lauksaimniecības fonda lauku attīstībai intervencē "Darbību īstenošana saskaņā ar sabiedrības virzītas vietējās attīstības stratēģiju, tostarp sadarbības aktivitātes un to sagatavošana" (likumi.lv)</a:t>
            </a:r>
            <a:endParaRPr lang="en-US" sz="2000" dirty="0"/>
          </a:p>
          <a:p>
            <a:pPr marL="127000" indent="0">
              <a:buNone/>
            </a:pPr>
            <a:endParaRPr lang="en-US" sz="2000" dirty="0"/>
          </a:p>
          <a:p>
            <a:r>
              <a:rPr lang="en-US" sz="2000" dirty="0" err="1"/>
              <a:t>Pieejami</a:t>
            </a:r>
            <a:r>
              <a:rPr lang="en-US" sz="2000" dirty="0"/>
              <a:t> </a:t>
            </a:r>
            <a:r>
              <a:rPr lang="en-US" sz="2000" dirty="0" err="1"/>
              <a:t>arī</a:t>
            </a:r>
            <a:r>
              <a:rPr lang="en-US" sz="2000" dirty="0"/>
              <a:t>: </a:t>
            </a:r>
            <a:r>
              <a:rPr lang="lv-LV" sz="2000" dirty="0">
                <a:hlinkClick r:id="rId5"/>
              </a:rPr>
              <a:t>C0LA19.2 Darbību īstenošana saskaņā ar sabiedrības virzītas vietējās attīstības stratēģiju, tostarp sadarbības aktivitātes un to sagatavošana | Lauku atbalsta dienests (lad.gov.lv)</a:t>
            </a:r>
            <a:endParaRPr lang="lv-LV" sz="2000" dirty="0"/>
          </a:p>
          <a:p>
            <a:pPr>
              <a:buNone/>
            </a:pP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
          <p:cNvSpPr txBox="1">
            <a:spLocks noGrp="1"/>
          </p:cNvSpPr>
          <p:nvPr>
            <p:ph type="title" idx="4294967295"/>
          </p:nvPr>
        </p:nvSpPr>
        <p:spPr>
          <a:xfrm>
            <a:off x="0" y="365125"/>
            <a:ext cx="10515600" cy="8223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600" dirty="0" err="1">
                <a:latin typeface="Calibri"/>
                <a:cs typeface="Calibri"/>
                <a:sym typeface="Calibri"/>
              </a:rPr>
              <a:t>Būtiski</a:t>
            </a:r>
            <a:r>
              <a:rPr lang="en-US" sz="3600" dirty="0">
                <a:latin typeface="Calibri"/>
                <a:cs typeface="Calibri"/>
                <a:sym typeface="Calibri"/>
              </a:rPr>
              <a:t>, </a:t>
            </a:r>
            <a:r>
              <a:rPr lang="en-US" sz="3600" dirty="0" err="1">
                <a:latin typeface="Calibri"/>
                <a:cs typeface="Calibri"/>
                <a:sym typeface="Calibri"/>
              </a:rPr>
              <a:t>domājot</a:t>
            </a:r>
            <a:r>
              <a:rPr lang="en-US" sz="3600" dirty="0">
                <a:latin typeface="Calibri"/>
                <a:cs typeface="Calibri"/>
                <a:sym typeface="Calibri"/>
              </a:rPr>
              <a:t> par </a:t>
            </a:r>
            <a:r>
              <a:rPr lang="en-US" sz="3600" dirty="0" err="1">
                <a:latin typeface="Calibri"/>
                <a:cs typeface="Calibri"/>
                <a:sym typeface="Calibri"/>
              </a:rPr>
              <a:t>projekta</a:t>
            </a:r>
            <a:r>
              <a:rPr lang="en-US" sz="3600" dirty="0">
                <a:latin typeface="Calibri"/>
                <a:cs typeface="Calibri"/>
                <a:sym typeface="Calibri"/>
              </a:rPr>
              <a:t> </a:t>
            </a:r>
            <a:r>
              <a:rPr lang="en-US" sz="3600" dirty="0" err="1">
                <a:latin typeface="Calibri"/>
                <a:cs typeface="Calibri"/>
                <a:sym typeface="Calibri"/>
              </a:rPr>
              <a:t>ideju</a:t>
            </a:r>
            <a:r>
              <a:rPr lang="lv-LV" sz="3600" dirty="0">
                <a:latin typeface="Calibri"/>
                <a:cs typeface="Calibri"/>
                <a:sym typeface="Calibri"/>
              </a:rPr>
              <a:t>:</a:t>
            </a:r>
            <a:endParaRPr dirty="0"/>
          </a:p>
        </p:txBody>
      </p:sp>
      <p:sp>
        <p:nvSpPr>
          <p:cNvPr id="1765" name="Google Shape;1765;p4"/>
          <p:cNvSpPr txBox="1">
            <a:spLocks noGrp="1"/>
          </p:cNvSpPr>
          <p:nvPr>
            <p:ph type="body" idx="4294967295"/>
          </p:nvPr>
        </p:nvSpPr>
        <p:spPr>
          <a:xfrm>
            <a:off x="1455738" y="1389063"/>
            <a:ext cx="10122704" cy="3921125"/>
          </a:xfrm>
          <a:prstGeom prst="rect">
            <a:avLst/>
          </a:prstGeom>
          <a:noFill/>
          <a:ln>
            <a:noFill/>
          </a:ln>
        </p:spPr>
        <p:txBody>
          <a:bodyPr spcFirstLastPara="1" wrap="square" lIns="91425" tIns="45700" rIns="91425" bIns="45700" anchor="t" anchorCtr="0">
            <a:noAutofit/>
          </a:bodyPr>
          <a:lstStyle/>
          <a:p>
            <a:r>
              <a:rPr lang="en-US" sz="2400" spc="-1" dirty="0" err="1">
                <a:solidFill>
                  <a:srgbClr val="000000"/>
                </a:solidFill>
                <a:latin typeface="Calibri" pitchFamily="34" charset="0"/>
                <a:cs typeface="Calibri" pitchFamily="34" charset="0"/>
              </a:rPr>
              <a:t>Aktivitātes</a:t>
            </a:r>
            <a:r>
              <a:rPr lang="en-US" sz="2400" spc="-1" dirty="0">
                <a:solidFill>
                  <a:srgbClr val="000000"/>
                </a:solidFill>
                <a:latin typeface="Calibri" pitchFamily="34" charset="0"/>
                <a:cs typeface="Calibri" pitchFamily="34" charset="0"/>
              </a:rPr>
              <a:t> “</a:t>
            </a:r>
            <a:r>
              <a:rPr lang="en-US" sz="2400" spc="-1" dirty="0" err="1">
                <a:solidFill>
                  <a:srgbClr val="000000"/>
                </a:solidFill>
                <a:latin typeface="Calibri" pitchFamily="34" charset="0"/>
                <a:cs typeface="Calibri" pitchFamily="34" charset="0"/>
              </a:rPr>
              <a:t>Vietējās</a:t>
            </a:r>
            <a:r>
              <a:rPr lang="en-US" sz="2400" spc="-1" dirty="0">
                <a:solidFill>
                  <a:srgbClr val="000000"/>
                </a:solidFill>
                <a:latin typeface="Calibri" pitchFamily="34" charset="0"/>
                <a:cs typeface="Calibri" pitchFamily="34" charset="0"/>
              </a:rPr>
              <a:t> </a:t>
            </a:r>
            <a:r>
              <a:rPr lang="en-US" sz="2400" spc="-1" dirty="0" err="1">
                <a:solidFill>
                  <a:srgbClr val="000000"/>
                </a:solidFill>
                <a:latin typeface="Calibri" pitchFamily="34" charset="0"/>
                <a:cs typeface="Calibri" pitchFamily="34" charset="0"/>
              </a:rPr>
              <a:t>ekonomikas</a:t>
            </a:r>
            <a:r>
              <a:rPr lang="en-US" sz="2400" spc="-1" dirty="0">
                <a:solidFill>
                  <a:srgbClr val="000000"/>
                </a:solidFill>
                <a:latin typeface="Calibri" pitchFamily="34" charset="0"/>
                <a:cs typeface="Calibri" pitchFamily="34" charset="0"/>
              </a:rPr>
              <a:t> </a:t>
            </a:r>
            <a:r>
              <a:rPr lang="en-US" sz="2400" spc="-1" dirty="0" err="1">
                <a:solidFill>
                  <a:srgbClr val="000000"/>
                </a:solidFill>
                <a:latin typeface="Calibri" pitchFamily="34" charset="0"/>
                <a:cs typeface="Calibri" pitchFamily="34" charset="0"/>
              </a:rPr>
              <a:t>stiprināšanas</a:t>
            </a:r>
            <a:r>
              <a:rPr lang="en-US" sz="2400" spc="-1" dirty="0">
                <a:solidFill>
                  <a:srgbClr val="000000"/>
                </a:solidFill>
                <a:latin typeface="Calibri" pitchFamily="34" charset="0"/>
                <a:cs typeface="Calibri" pitchFamily="34" charset="0"/>
              </a:rPr>
              <a:t> </a:t>
            </a:r>
            <a:r>
              <a:rPr lang="en-US" sz="2400" spc="-1" dirty="0" err="1">
                <a:solidFill>
                  <a:srgbClr val="000000"/>
                </a:solidFill>
                <a:latin typeface="Calibri" pitchFamily="34" charset="0"/>
                <a:cs typeface="Calibri" pitchFamily="34" charset="0"/>
              </a:rPr>
              <a:t>iniciatīvas</a:t>
            </a:r>
            <a:r>
              <a:rPr lang="en-US" sz="2400" spc="-1" dirty="0">
                <a:solidFill>
                  <a:srgbClr val="000000"/>
                </a:solidFill>
                <a:latin typeface="Calibri" pitchFamily="34" charset="0"/>
                <a:cs typeface="Calibri" pitchFamily="34" charset="0"/>
              </a:rPr>
              <a:t>” </a:t>
            </a:r>
            <a:r>
              <a:rPr lang="en-US" sz="2400" spc="-1" dirty="0" err="1">
                <a:solidFill>
                  <a:srgbClr val="000000"/>
                </a:solidFill>
                <a:latin typeface="Calibri" pitchFamily="34" charset="0"/>
                <a:cs typeface="Calibri" pitchFamily="34" charset="0"/>
              </a:rPr>
              <a:t>virs</a:t>
            </a:r>
            <a:r>
              <a:rPr lang="lv-LV" sz="2400" spc="-1" dirty="0">
                <a:solidFill>
                  <a:srgbClr val="000000"/>
                </a:solidFill>
                <a:latin typeface="Calibri" pitchFamily="34" charset="0"/>
                <a:cs typeface="Calibri" pitchFamily="34" charset="0"/>
              </a:rPr>
              <a:t>mērķis – </a:t>
            </a:r>
            <a:r>
              <a:rPr lang="lv-LV" sz="2400" dirty="0">
                <a:latin typeface="Calibri" pitchFamily="34" charset="0"/>
                <a:cs typeface="Calibri" pitchFamily="34" charset="0"/>
              </a:rPr>
              <a:t>stimulēt uzņēmējdarbības attīstību un konkurētspēju, produktu un pakalpojumu izveidi, jaunu darbavietu radīšanu, ieviest inovatīvas tehnoloģijas un prakses, tostarp digitālus risinājumus, veicināt vietējo resursu produktīvu un ilgtspējīgu izmantošanu, kā arī paaugstināt darbinieku kvalifikāciju un sekmēt sociālās atstumtības riskam pakļauto personu iesaistīšanu darba tirgū</a:t>
            </a:r>
            <a:r>
              <a:rPr lang="lv-LV" sz="2400" spc="-1" dirty="0">
                <a:solidFill>
                  <a:srgbClr val="000000"/>
                </a:solidFill>
                <a:latin typeface="Calibri" pitchFamily="34" charset="0"/>
                <a:cs typeface="Calibri" pitchFamily="34" charset="0"/>
              </a:rPr>
              <a:t>.</a:t>
            </a:r>
            <a:r>
              <a:rPr lang="en-US" sz="2400" spc="-1" dirty="0">
                <a:solidFill>
                  <a:srgbClr val="000000"/>
                </a:solidFill>
                <a:latin typeface="Calibri" pitchFamily="34" charset="0"/>
                <a:cs typeface="Calibri" pitchFamily="34" charset="0"/>
              </a:rPr>
              <a:t> (</a:t>
            </a:r>
            <a:r>
              <a:rPr lang="en-US" sz="2400" i="1" spc="-1" dirty="0">
                <a:solidFill>
                  <a:srgbClr val="000000"/>
                </a:solidFill>
                <a:latin typeface="Calibri" pitchFamily="34" charset="0"/>
                <a:cs typeface="Calibri" pitchFamily="34" charset="0"/>
              </a:rPr>
              <a:t>4.1.p.)</a:t>
            </a:r>
          </a:p>
          <a:p>
            <a:r>
              <a:rPr lang="lv-LV" sz="2400" spc="-1" dirty="0">
                <a:solidFill>
                  <a:srgbClr val="000000"/>
                </a:solidFill>
                <a:latin typeface="Calibri" pitchFamily="34" charset="0"/>
                <a:cs typeface="Calibri" pitchFamily="34" charset="0"/>
              </a:rPr>
              <a:t>Jāpamato, kā projekts dos pienesumu kopējai VRG teritorijas attīstībai.</a:t>
            </a:r>
            <a:endParaRPr lang="en-US" sz="2400" spc="-1" dirty="0">
              <a:solidFill>
                <a:srgbClr val="000000"/>
              </a:solidFill>
              <a:latin typeface="Calibri" pitchFamily="34" charset="0"/>
              <a:cs typeface="Calibri" pitchFamily="34" charset="0"/>
            </a:endParaRPr>
          </a:p>
          <a:p>
            <a:r>
              <a:rPr lang="lv-LV" sz="2400" spc="-1" dirty="0">
                <a:solidFill>
                  <a:srgbClr val="000000"/>
                </a:solidFill>
                <a:latin typeface="Calibri" pitchFamily="34" charset="0"/>
                <a:cs typeface="Calibri" pitchFamily="34" charset="0"/>
              </a:rPr>
              <a:t>Projekta īstenošanas teritorija – VRG teritorija un ārpus tās (dalība mācībās, sabiedriskās attiecības, digitālie risinājumi, mobilās tehnikas un pamatlīdzekļu izmantošana)</a:t>
            </a:r>
            <a:r>
              <a:rPr lang="en-US" sz="2400" spc="-1" dirty="0">
                <a:solidFill>
                  <a:srgbClr val="000000"/>
                </a:solidFill>
                <a:latin typeface="Calibri" pitchFamily="34" charset="0"/>
                <a:cs typeface="Calibri" pitchFamily="34" charset="0"/>
              </a:rPr>
              <a:t> </a:t>
            </a:r>
            <a:r>
              <a:rPr lang="en-US" sz="2400" spc="-1" dirty="0" smtClean="0">
                <a:solidFill>
                  <a:srgbClr val="000000"/>
                </a:solidFill>
                <a:latin typeface="Calibri" pitchFamily="34" charset="0"/>
                <a:cs typeface="Calibri" pitchFamily="34" charset="0"/>
              </a:rPr>
              <a:t>- </a:t>
            </a:r>
            <a:r>
              <a:rPr lang="en-US" sz="2400" i="1" spc="-1" dirty="0" smtClean="0">
                <a:solidFill>
                  <a:srgbClr val="000000"/>
                </a:solidFill>
                <a:latin typeface="Calibri" pitchFamily="34" charset="0"/>
                <a:cs typeface="Calibri" pitchFamily="34" charset="0"/>
              </a:rPr>
              <a:t>MK</a:t>
            </a:r>
            <a:r>
              <a:rPr lang="lv-LV" sz="2400" i="1" spc="-1" dirty="0" smtClean="0">
                <a:solidFill>
                  <a:srgbClr val="000000"/>
                </a:solidFill>
                <a:latin typeface="Calibri" pitchFamily="34" charset="0"/>
                <a:cs typeface="Calibri" pitchFamily="34" charset="0"/>
              </a:rPr>
              <a:t> </a:t>
            </a:r>
            <a:r>
              <a:rPr lang="en-US" sz="2400" i="1" spc="-1" dirty="0" smtClean="0">
                <a:solidFill>
                  <a:srgbClr val="000000"/>
                </a:solidFill>
                <a:latin typeface="Calibri" pitchFamily="34" charset="0"/>
                <a:cs typeface="Calibri" pitchFamily="34" charset="0"/>
              </a:rPr>
              <a:t>580 </a:t>
            </a:r>
            <a:r>
              <a:rPr lang="en-US" sz="2400" i="1" spc="-1" dirty="0" err="1">
                <a:solidFill>
                  <a:srgbClr val="000000"/>
                </a:solidFill>
                <a:latin typeface="Calibri" pitchFamily="34" charset="0"/>
                <a:cs typeface="Calibri" pitchFamily="34" charset="0"/>
              </a:rPr>
              <a:t>noteikumu</a:t>
            </a:r>
            <a:r>
              <a:rPr lang="en-US" sz="2400" i="1" spc="-1" dirty="0">
                <a:solidFill>
                  <a:srgbClr val="000000"/>
                </a:solidFill>
                <a:latin typeface="Calibri" pitchFamily="34" charset="0"/>
                <a:cs typeface="Calibri" pitchFamily="34" charset="0"/>
              </a:rPr>
              <a:t> 9.punkts</a:t>
            </a:r>
            <a:endParaRPr lang="lv-LV" sz="2400" i="1" spc="-1" dirty="0">
              <a:solidFill>
                <a:srgbClr val="000000"/>
              </a:solidFill>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2"/>
          <p:cNvSpPr txBox="1">
            <a:spLocks noGrp="1"/>
          </p:cNvSpPr>
          <p:nvPr>
            <p:ph type="title" idx="4294967295"/>
          </p:nvPr>
        </p:nvSpPr>
        <p:spPr>
          <a:xfrm>
            <a:off x="0" y="365125"/>
            <a:ext cx="10515600" cy="13700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v-LV" sz="3600" dirty="0">
                <a:latin typeface="Calibri"/>
                <a:ea typeface="Calibri"/>
                <a:cs typeface="Calibri"/>
                <a:sym typeface="Calibri"/>
              </a:rPr>
              <a:t>Stratēģiskie mērķi un rīcības 2023. – 2027.</a:t>
            </a:r>
            <a:endParaRPr dirty="0"/>
          </a:p>
        </p:txBody>
      </p:sp>
      <p:sp>
        <p:nvSpPr>
          <p:cNvPr id="1753" name="Google Shape;1753;p2"/>
          <p:cNvSpPr txBox="1">
            <a:spLocks noGrp="1"/>
          </p:cNvSpPr>
          <p:nvPr>
            <p:ph type="body" idx="4294967295"/>
          </p:nvPr>
        </p:nvSpPr>
        <p:spPr>
          <a:xfrm>
            <a:off x="902524" y="1473200"/>
            <a:ext cx="9613075" cy="4703763"/>
          </a:xfrm>
          <a:prstGeom prst="rect">
            <a:avLst/>
          </a:prstGeom>
          <a:noFill/>
          <a:ln>
            <a:noFill/>
          </a:ln>
        </p:spPr>
        <p:txBody>
          <a:bodyPr spcFirstLastPara="1" wrap="square" lIns="91425" tIns="45700" rIns="91425" bIns="45700" anchor="t" anchorCtr="0">
            <a:noAutofit/>
          </a:bodyPr>
          <a:lstStyle/>
          <a:p>
            <a:r>
              <a:rPr lang="lv-LV" sz="2400" dirty="0"/>
              <a:t>M1 </a:t>
            </a:r>
            <a:r>
              <a:rPr lang="lv-LV" sz="2400" u="sng" dirty="0"/>
              <a:t>Vietējās ekonomikas attīstība</a:t>
            </a:r>
          </a:p>
          <a:p>
            <a:r>
              <a:rPr lang="lv-LV" sz="2400" dirty="0"/>
              <a:t>	Rīcība 1.1. Jaunu produktu un pakalpojumu radīšana,  </a:t>
            </a:r>
            <a:r>
              <a:rPr lang="lv-LV" sz="2400" dirty="0" smtClean="0"/>
              <a:t>esošo </a:t>
            </a:r>
            <a:r>
              <a:rPr lang="lv-LV" sz="2400" dirty="0"/>
              <a:t>attīstīšana </a:t>
            </a:r>
            <a:r>
              <a:rPr lang="lv-LV" sz="2400" dirty="0" smtClean="0"/>
              <a:t>	un </a:t>
            </a:r>
            <a:r>
              <a:rPr lang="lv-LV" sz="2400" dirty="0"/>
              <a:t>realizācija tirgū</a:t>
            </a:r>
          </a:p>
          <a:p>
            <a:r>
              <a:rPr lang="lv-LV" sz="2400" dirty="0"/>
              <a:t>	Rīcība 1.2. Tūrisma nozares pakalpojumu attīstība</a:t>
            </a:r>
          </a:p>
          <a:p>
            <a:endParaRPr lang="lv-LV" sz="2400" dirty="0"/>
          </a:p>
          <a:p>
            <a:r>
              <a:rPr lang="lv-LV" sz="2400" dirty="0"/>
              <a:t>M2 </a:t>
            </a:r>
            <a:r>
              <a:rPr lang="lv-LV" sz="2400" u="sng" dirty="0"/>
              <a:t>Dzīves vides kvalitātes uzlabošana</a:t>
            </a:r>
          </a:p>
          <a:p>
            <a:r>
              <a:rPr lang="lv-LV" sz="2400" dirty="0"/>
              <a:t>	Rīcība 2.1. Sabiedriskās infrastruktūras sakārtošana 	un attīstība</a:t>
            </a:r>
          </a:p>
          <a:p>
            <a:r>
              <a:rPr lang="lv-LV" sz="2400" dirty="0"/>
              <a:t>	Rīcība 2.2. Aprīkojuma un inventāra iegāde 	sabiedrisko 	aktivitāšu </a:t>
            </a:r>
            <a:r>
              <a:rPr lang="lv-LV" sz="2400" dirty="0" smtClean="0"/>
              <a:t>	īstenošanai</a:t>
            </a:r>
            <a:endParaRPr lang="lv-LV" sz="2400" dirty="0"/>
          </a:p>
          <a:p>
            <a:r>
              <a:rPr lang="lv-LV" sz="2400" dirty="0"/>
              <a:t>	Rīcība 2.3. Vietējo kopienu iniciatīvas</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7"/>
          <p:cNvSpPr txBox="1">
            <a:spLocks noGrp="1"/>
          </p:cNvSpPr>
          <p:nvPr>
            <p:ph type="title" idx="4294967295"/>
          </p:nvPr>
        </p:nvSpPr>
        <p:spPr>
          <a:xfrm>
            <a:off x="0" y="260350"/>
            <a:ext cx="10515600" cy="6762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v-LV" sz="3200" b="1" dirty="0">
                <a:latin typeface="Calibri"/>
                <a:ea typeface="Calibri"/>
                <a:cs typeface="Calibri"/>
                <a:sym typeface="Calibri"/>
              </a:rPr>
              <a:t>LEADER 1. kārta</a:t>
            </a:r>
            <a:endParaRPr dirty="0"/>
          </a:p>
        </p:txBody>
      </p:sp>
      <p:sp>
        <p:nvSpPr>
          <p:cNvPr id="1783" name="Google Shape;1783;p7"/>
          <p:cNvSpPr txBox="1">
            <a:spLocks noGrp="1"/>
          </p:cNvSpPr>
          <p:nvPr>
            <p:ph type="body" idx="4294967295"/>
          </p:nvPr>
        </p:nvSpPr>
        <p:spPr>
          <a:xfrm>
            <a:off x="653144" y="1270000"/>
            <a:ext cx="10901548" cy="486954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None/>
            </a:pPr>
            <a:r>
              <a:rPr lang="lv-LV" sz="2400" dirty="0"/>
              <a:t>Izsludinātās rīcības:</a:t>
            </a:r>
            <a:endParaRPr dirty="0"/>
          </a:p>
          <a:p>
            <a:pPr marL="228600" lvl="0" indent="-228600">
              <a:lnSpc>
                <a:spcPct val="90000"/>
              </a:lnSpc>
              <a:spcBef>
                <a:spcPts val="1000"/>
              </a:spcBef>
              <a:buSzPts val="2400"/>
              <a:buNone/>
            </a:pPr>
            <a:r>
              <a:rPr lang="lv-LV" sz="2400" dirty="0"/>
              <a:t>1.1. Jaunu produktu un pakalpojumu radīšana,  esošo attīstīšana un  realizācija tirgū – finansējums – 200 000 EUR</a:t>
            </a:r>
          </a:p>
          <a:p>
            <a:pPr marL="228600" indent="-228600">
              <a:lnSpc>
                <a:spcPct val="90000"/>
              </a:lnSpc>
              <a:spcBef>
                <a:spcPts val="1000"/>
              </a:spcBef>
              <a:buSzPts val="2400"/>
              <a:buNone/>
            </a:pPr>
            <a:r>
              <a:rPr lang="lv-LV" sz="2400" dirty="0"/>
              <a:t>1.2. Tūrisma nozares pakalpojumu attīstība – finansējums – 100 000 EUR</a:t>
            </a:r>
            <a:endParaRPr lang="en-US" sz="2400" dirty="0"/>
          </a:p>
          <a:p>
            <a:pPr marL="127000" indent="0">
              <a:buNone/>
            </a:pPr>
            <a:endParaRPr lang="en-US" sz="2400" dirty="0"/>
          </a:p>
          <a:p>
            <a:r>
              <a:rPr lang="en-US" sz="2400" dirty="0" err="1"/>
              <a:t>Projekta</a:t>
            </a:r>
            <a:r>
              <a:rPr lang="en-US" sz="2400" dirty="0"/>
              <a:t> </a:t>
            </a:r>
            <a:r>
              <a:rPr lang="en-US" sz="2400" dirty="0" err="1"/>
              <a:t>attiecināmās</a:t>
            </a:r>
            <a:r>
              <a:rPr lang="en-US" sz="2400" dirty="0"/>
              <a:t> </a:t>
            </a:r>
            <a:r>
              <a:rPr lang="en-US" sz="2400" dirty="0" err="1"/>
              <a:t>izmaksas</a:t>
            </a:r>
            <a:r>
              <a:rPr lang="en-US" sz="2400" dirty="0"/>
              <a:t> a</a:t>
            </a:r>
            <a:r>
              <a:rPr lang="lv-LV" sz="2400" dirty="0" err="1"/>
              <a:t>bās</a:t>
            </a:r>
            <a:r>
              <a:rPr lang="lv-LV" sz="2400" dirty="0"/>
              <a:t> izsludinātajās rīcībās – </a:t>
            </a:r>
            <a:r>
              <a:rPr lang="lv-LV" sz="2400" b="1" dirty="0"/>
              <a:t>70 000 EUR</a:t>
            </a:r>
            <a:endParaRPr lang="lv-LV" sz="2400" b="1" u="sng" dirty="0"/>
          </a:p>
          <a:p>
            <a:pPr>
              <a:buNone/>
            </a:pPr>
            <a:endParaRPr lang="lv-LV" sz="2400" dirty="0"/>
          </a:p>
          <a:p>
            <a:r>
              <a:rPr lang="lv-LV" sz="2400" dirty="0"/>
              <a:t>Fiksētas summas maksājums ar budžeta projekta aprēķina metodi "Lauku biļete“ – līdz </a:t>
            </a:r>
            <a:r>
              <a:rPr lang="lv-LV" sz="2400" b="1" dirty="0"/>
              <a:t>15 000 EUR</a:t>
            </a:r>
          </a:p>
          <a:p>
            <a:pPr marL="228600" indent="-228600">
              <a:lnSpc>
                <a:spcPct val="90000"/>
              </a:lnSpc>
              <a:spcBef>
                <a:spcPts val="1000"/>
              </a:spcBef>
              <a:buSzPts val="2400"/>
              <a:buNone/>
            </a:pPr>
            <a:endParaRPr lang="lv-LV" sz="2400" dirty="0"/>
          </a:p>
          <a:p>
            <a:pPr marL="228600" lvl="0" indent="-228600" algn="l" rtl="0">
              <a:lnSpc>
                <a:spcPct val="90000"/>
              </a:lnSpc>
              <a:spcBef>
                <a:spcPts val="1000"/>
              </a:spcBef>
              <a:spcAft>
                <a:spcPts val="0"/>
              </a:spcAft>
              <a:buClr>
                <a:schemeClr val="dk1"/>
              </a:buClr>
              <a:buSzPts val="2400"/>
              <a:buNone/>
            </a:pPr>
            <a:r>
              <a:rPr lang="lv-LV" sz="2400" dirty="0"/>
              <a:t>Pieteikumu iesniegšana </a:t>
            </a:r>
            <a:r>
              <a:rPr lang="lv-LV" sz="2400" b="1" dirty="0"/>
              <a:t>15.04.2024. – 15.05.2024.</a:t>
            </a:r>
            <a:endParaRPr b="1" dirty="0"/>
          </a:p>
          <a:p>
            <a:pPr marL="228600" lvl="0" indent="-228600" algn="l" rtl="0">
              <a:lnSpc>
                <a:spcPct val="90000"/>
              </a:lnSpc>
              <a:spcBef>
                <a:spcPts val="1000"/>
              </a:spcBef>
              <a:spcAft>
                <a:spcPts val="0"/>
              </a:spcAft>
              <a:buClr>
                <a:schemeClr val="dk1"/>
              </a:buClr>
              <a:buSzPts val="2400"/>
              <a:buNone/>
            </a:pPr>
            <a:endParaRPr lang="lv-LV" sz="2400"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
          <p:cNvSpPr txBox="1">
            <a:spLocks noGrp="1"/>
          </p:cNvSpPr>
          <p:nvPr>
            <p:ph type="title" idx="4294967295"/>
          </p:nvPr>
        </p:nvSpPr>
        <p:spPr>
          <a:xfrm>
            <a:off x="0" y="0"/>
            <a:ext cx="10515600" cy="1389063"/>
          </a:xfrm>
          <a:prstGeom prst="rect">
            <a:avLst/>
          </a:prstGeom>
          <a:noFill/>
          <a:ln>
            <a:noFill/>
          </a:ln>
        </p:spPr>
        <p:txBody>
          <a:bodyPr spcFirstLastPara="1" wrap="square" lIns="91425" tIns="45700" rIns="91425" bIns="45700" anchor="ctr" anchorCtr="0">
            <a:noAutofit/>
          </a:bodyPr>
          <a:lstStyle/>
          <a:p>
            <a:pPr lvl="0" algn="ctr">
              <a:lnSpc>
                <a:spcPct val="90000"/>
              </a:lnSpc>
            </a:pPr>
            <a:r>
              <a:rPr lang="lv-LV" sz="3600" dirty="0">
                <a:latin typeface="Calibri" pitchFamily="34" charset="0"/>
                <a:cs typeface="Calibri" pitchFamily="34" charset="0"/>
              </a:rPr>
              <a:t>Atbalsta pretendenti</a:t>
            </a:r>
            <a:r>
              <a:rPr lang="en-US" sz="3600" dirty="0">
                <a:latin typeface="Calibri" pitchFamily="34" charset="0"/>
                <a:cs typeface="Calibri" pitchFamily="34" charset="0"/>
              </a:rPr>
              <a:t> </a:t>
            </a:r>
            <a:r>
              <a:rPr lang="en-US" sz="2400" dirty="0">
                <a:latin typeface="Calibri" pitchFamily="34" charset="0"/>
                <a:cs typeface="Calibri" pitchFamily="34" charset="0"/>
              </a:rPr>
              <a:t>(</a:t>
            </a:r>
            <a:r>
              <a:rPr lang="en-US" sz="2400" i="1" dirty="0" smtClean="0">
                <a:latin typeface="Calibri" pitchFamily="34" charset="0"/>
                <a:cs typeface="Calibri" pitchFamily="34" charset="0"/>
              </a:rPr>
              <a:t>MK</a:t>
            </a:r>
            <a:r>
              <a:rPr lang="lv-LV" sz="2400" i="1" dirty="0" smtClean="0">
                <a:latin typeface="Calibri" pitchFamily="34" charset="0"/>
                <a:cs typeface="Calibri" pitchFamily="34" charset="0"/>
              </a:rPr>
              <a:t> </a:t>
            </a:r>
            <a:r>
              <a:rPr lang="en-US" sz="2400" i="1" dirty="0" smtClean="0">
                <a:latin typeface="Calibri" pitchFamily="34" charset="0"/>
                <a:cs typeface="Calibri" pitchFamily="34" charset="0"/>
              </a:rPr>
              <a:t>580 </a:t>
            </a:r>
            <a:r>
              <a:rPr lang="en-US" sz="2400" i="1" dirty="0" err="1">
                <a:latin typeface="Calibri" pitchFamily="34" charset="0"/>
                <a:cs typeface="Calibri" pitchFamily="34" charset="0"/>
              </a:rPr>
              <a:t>noteikumu</a:t>
            </a:r>
            <a:r>
              <a:rPr lang="en-US" sz="2400" i="1" dirty="0">
                <a:latin typeface="Calibri" pitchFamily="34" charset="0"/>
                <a:cs typeface="Calibri" pitchFamily="34" charset="0"/>
              </a:rPr>
              <a:t> 11.-16.p</a:t>
            </a:r>
            <a:r>
              <a:rPr lang="en-US" sz="2400" dirty="0">
                <a:latin typeface="Calibri" pitchFamily="34" charset="0"/>
                <a:cs typeface="Calibri" pitchFamily="34" charset="0"/>
              </a:rPr>
              <a:t>)</a:t>
            </a:r>
            <a:endParaRPr sz="2400" dirty="0">
              <a:latin typeface="Calibri" pitchFamily="34" charset="0"/>
              <a:cs typeface="Calibri" pitchFamily="34" charset="0"/>
            </a:endParaRPr>
          </a:p>
        </p:txBody>
      </p:sp>
      <p:sp>
        <p:nvSpPr>
          <p:cNvPr id="1765" name="Google Shape;1765;p4"/>
          <p:cNvSpPr txBox="1">
            <a:spLocks noGrp="1"/>
          </p:cNvSpPr>
          <p:nvPr>
            <p:ph type="body" idx="4294967295"/>
          </p:nvPr>
        </p:nvSpPr>
        <p:spPr>
          <a:xfrm>
            <a:off x="760022" y="1152525"/>
            <a:ext cx="10759044" cy="4784725"/>
          </a:xfrm>
          <a:prstGeom prst="rect">
            <a:avLst/>
          </a:prstGeom>
          <a:noFill/>
          <a:ln>
            <a:noFill/>
          </a:ln>
        </p:spPr>
        <p:txBody>
          <a:bodyPr spcFirstLastPara="1" wrap="square" lIns="91425" tIns="45700" rIns="91425" bIns="45700" anchor="t" anchorCtr="0">
            <a:noAutofit/>
          </a:bodyPr>
          <a:lstStyle/>
          <a:p>
            <a:r>
              <a:rPr lang="lv-LV" sz="2400" dirty="0"/>
              <a:t>juridiskā persona (izņemot biedrību un nodibinājumu) vai fiziskā persona, kura veic saimniecisko darbību un kuras apgrozījums nepārsniedz 150 </a:t>
            </a:r>
            <a:r>
              <a:rPr lang="lv-LV" sz="2400" dirty="0" smtClean="0"/>
              <a:t>000 EUR </a:t>
            </a:r>
            <a:r>
              <a:rPr lang="lv-LV" sz="2400" dirty="0"/>
              <a:t>pēdējā noslēgtajā gadā pirms projekta iesniegšanas;</a:t>
            </a:r>
          </a:p>
          <a:p>
            <a:r>
              <a:rPr lang="lv-LV" sz="2400" dirty="0"/>
              <a:t>juridiskā persona (izņemot biedrību un nodibinājumu), kas uzsāk saimniecisko darbību, vai fiziskā persona, kura uzsāk vai plāno veikt saimniecisko darbību;</a:t>
            </a:r>
            <a:endParaRPr lang="lv-LV" sz="2400" i="1" dirty="0"/>
          </a:p>
          <a:p>
            <a:r>
              <a:rPr lang="lv-LV" sz="2400" dirty="0"/>
              <a:t>lauksaimniecības pakalpojumu kooperatīvā sabiedrība vai mežsaimniecības pakalpojumu kooperatīvā sabiedrība (kopprojekti);</a:t>
            </a:r>
          </a:p>
          <a:p>
            <a:r>
              <a:rPr lang="lv-LV" sz="2400" dirty="0"/>
              <a:t>pašvaldība (kopprojekti ar uzņēmējiem)</a:t>
            </a:r>
            <a:endParaRPr lang="en-US" sz="2400" dirty="0"/>
          </a:p>
          <a:p>
            <a:pPr marL="127000" indent="0">
              <a:buNone/>
            </a:pPr>
            <a:endParaRPr lang="en-US" sz="2400" dirty="0"/>
          </a:p>
          <a:p>
            <a:pPr marL="127000" indent="0">
              <a:buNone/>
            </a:pPr>
            <a:r>
              <a:rPr lang="en-US" sz="2400" b="1" dirty="0"/>
              <a:t>NB! </a:t>
            </a:r>
            <a:r>
              <a:rPr lang="en-US" sz="2400" dirty="0" err="1"/>
              <a:t>Saistītie</a:t>
            </a:r>
            <a:r>
              <a:rPr lang="en-US" sz="2400" dirty="0"/>
              <a:t> </a:t>
            </a:r>
            <a:r>
              <a:rPr lang="en-US" sz="2400" dirty="0" err="1"/>
              <a:t>uzņēmumi</a:t>
            </a:r>
            <a:r>
              <a:rPr lang="en-US" sz="2400" dirty="0"/>
              <a:t>, </a:t>
            </a:r>
            <a:r>
              <a:rPr lang="en-US" sz="2400" dirty="0" err="1"/>
              <a:t>grūtībās</a:t>
            </a:r>
            <a:r>
              <a:rPr lang="en-US" sz="2400" dirty="0"/>
              <a:t> </a:t>
            </a:r>
            <a:r>
              <a:rPr lang="en-US" sz="2400" dirty="0" err="1"/>
              <a:t>nonācis</a:t>
            </a:r>
            <a:r>
              <a:rPr lang="en-US" sz="2400" dirty="0"/>
              <a:t> </a:t>
            </a:r>
            <a:r>
              <a:rPr lang="en-US" sz="2400" dirty="0" err="1"/>
              <a:t>uzņēmums</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C61E4033-246A-12C6-E653-AA14867C802F}"/>
              </a:ext>
            </a:extLst>
          </p:cNvPr>
          <p:cNvSpPr>
            <a:spLocks noGrp="1"/>
          </p:cNvSpPr>
          <p:nvPr>
            <p:ph type="subTitle" idx="1"/>
          </p:nvPr>
        </p:nvSpPr>
        <p:spPr>
          <a:xfrm>
            <a:off x="1662148" y="1145095"/>
            <a:ext cx="3174300" cy="588702"/>
          </a:xfrm>
        </p:spPr>
        <p:txBody>
          <a:bodyPr/>
          <a:lstStyle/>
          <a:p>
            <a:r>
              <a:rPr lang="en-US" dirty="0" err="1">
                <a:latin typeface="Amiko" panose="020B0604020202020204" charset="0"/>
                <a:cs typeface="Amiko" panose="020B0604020202020204" charset="0"/>
              </a:rPr>
              <a:t>Atbalsta</a:t>
            </a:r>
            <a:endParaRPr lang="lv-LV" dirty="0">
              <a:latin typeface="Amiko" panose="020B0604020202020204" charset="0"/>
              <a:cs typeface="Amiko" panose="020B0604020202020204" charset="0"/>
            </a:endParaRPr>
          </a:p>
        </p:txBody>
      </p:sp>
      <p:sp>
        <p:nvSpPr>
          <p:cNvPr id="3" name="Subtitle 2">
            <a:extLst>
              <a:ext uri="{FF2B5EF4-FFF2-40B4-BE49-F238E27FC236}">
                <a16:creationId xmlns:a16="http://schemas.microsoft.com/office/drawing/2014/main" xmlns="" id="{E5523342-C7F1-99AA-5229-67130E1A5904}"/>
              </a:ext>
            </a:extLst>
          </p:cNvPr>
          <p:cNvSpPr>
            <a:spLocks noGrp="1"/>
          </p:cNvSpPr>
          <p:nvPr>
            <p:ph type="subTitle" idx="2"/>
          </p:nvPr>
        </p:nvSpPr>
        <p:spPr>
          <a:xfrm>
            <a:off x="6693535" y="1175657"/>
            <a:ext cx="3174300" cy="593766"/>
          </a:xfrm>
        </p:spPr>
        <p:txBody>
          <a:bodyPr/>
          <a:lstStyle/>
          <a:p>
            <a:r>
              <a:rPr lang="en-US" dirty="0" err="1">
                <a:latin typeface="Amiko" panose="020B0604020202020204" charset="0"/>
                <a:cs typeface="Amiko" panose="020B0604020202020204" charset="0"/>
              </a:rPr>
              <a:t>Neatbalsta</a:t>
            </a:r>
            <a:endParaRPr lang="lv-LV" dirty="0">
              <a:latin typeface="Amiko" panose="020B0604020202020204" charset="0"/>
              <a:cs typeface="Amiko" panose="020B0604020202020204" charset="0"/>
            </a:endParaRPr>
          </a:p>
        </p:txBody>
      </p:sp>
      <p:sp>
        <p:nvSpPr>
          <p:cNvPr id="4" name="Subtitle 3">
            <a:extLst>
              <a:ext uri="{FF2B5EF4-FFF2-40B4-BE49-F238E27FC236}">
                <a16:creationId xmlns:a16="http://schemas.microsoft.com/office/drawing/2014/main" xmlns="" id="{AC34FB96-2D68-D619-989E-7722C213B9CD}"/>
              </a:ext>
            </a:extLst>
          </p:cNvPr>
          <p:cNvSpPr>
            <a:spLocks noGrp="1"/>
          </p:cNvSpPr>
          <p:nvPr>
            <p:ph type="subTitle" idx="3"/>
          </p:nvPr>
        </p:nvSpPr>
        <p:spPr>
          <a:xfrm>
            <a:off x="852985" y="1721922"/>
            <a:ext cx="4160884" cy="4071553"/>
          </a:xfrm>
        </p:spPr>
        <p:txBody>
          <a:bodyPr/>
          <a:lstStyle/>
          <a:p>
            <a:pPr algn="just">
              <a:buFont typeface="Arial" panose="020B0604020202020204" pitchFamily="34" charset="0"/>
              <a:buChar char="•"/>
            </a:pPr>
            <a:r>
              <a:rPr lang="lv-LV" sz="1800" b="0" i="0" dirty="0">
                <a:solidFill>
                  <a:schemeClr val="tx1"/>
                </a:solidFill>
                <a:effectLst/>
                <a:latin typeface="Amiko" panose="020B0604020202020204" charset="0"/>
                <a:cs typeface="Amiko" panose="020B0604020202020204" charset="0"/>
              </a:rPr>
              <a:t>produktu un pakalpojumu radīšana, esošo produktu un pakalpojumu attīstīšana, to realizēšana tirgū, atpazīstamības tēla veidošana, kvalitatīvu darba apstākļu radīšana un darbinieku produktivitātes kāpināšana</a:t>
            </a:r>
            <a:r>
              <a:rPr lang="en-US" sz="1800" b="0" i="0" dirty="0">
                <a:solidFill>
                  <a:schemeClr val="tx1"/>
                </a:solidFill>
                <a:effectLst/>
                <a:latin typeface="Amiko" panose="020B0604020202020204" charset="0"/>
                <a:cs typeface="Amiko" panose="020B0604020202020204" charset="0"/>
              </a:rPr>
              <a:t>;</a:t>
            </a:r>
          </a:p>
          <a:p>
            <a:pPr marL="127000" indent="0" algn="just"/>
            <a:endParaRPr lang="en-US" sz="1800" b="0" i="0" dirty="0">
              <a:solidFill>
                <a:schemeClr val="tx1"/>
              </a:solidFill>
              <a:effectLst/>
              <a:latin typeface="Amiko" panose="020B0604020202020204" charset="0"/>
              <a:cs typeface="Amiko" panose="020B0604020202020204" charset="0"/>
            </a:endParaRPr>
          </a:p>
          <a:p>
            <a:pPr algn="just">
              <a:buFont typeface="Arial" panose="020B0604020202020204" pitchFamily="34" charset="0"/>
              <a:buChar char="•"/>
            </a:pPr>
            <a:r>
              <a:rPr lang="lv-LV" sz="1800" b="0" i="0" dirty="0">
                <a:solidFill>
                  <a:schemeClr val="tx1"/>
                </a:solidFill>
                <a:effectLst/>
                <a:latin typeface="Amiko" panose="020B0604020202020204" charset="0"/>
                <a:cs typeface="Amiko" panose="020B0604020202020204" charset="0"/>
              </a:rPr>
              <a:t>produkcijas realizēšanai paredzētas vides radīšana vai labiekārtošana, kā arī jaunu realizācijas veidu ieviešana un to atpazīstamības </a:t>
            </a:r>
            <a:r>
              <a:rPr lang="lv-LV" sz="1800" dirty="0">
                <a:latin typeface="Amiko" panose="020B0604020202020204" charset="0"/>
                <a:cs typeface="Amiko" panose="020B0604020202020204" charset="0"/>
              </a:rPr>
              <a:t>tēla veidošana</a:t>
            </a:r>
            <a:endParaRPr lang="en-US" sz="1800" dirty="0">
              <a:latin typeface="Amiko" panose="020B0604020202020204" charset="0"/>
              <a:cs typeface="Amiko" panose="020B0604020202020204" charset="0"/>
            </a:endParaRPr>
          </a:p>
          <a:p>
            <a:pPr algn="l">
              <a:buFont typeface="Arial" panose="020B0604020202020204" pitchFamily="34" charset="0"/>
              <a:buChar char="•"/>
            </a:pPr>
            <a:endParaRPr lang="lv-LV" dirty="0">
              <a:latin typeface="Amiko" panose="020B0604020202020204" charset="0"/>
              <a:cs typeface="Amiko" panose="020B0604020202020204" charset="0"/>
            </a:endParaRPr>
          </a:p>
        </p:txBody>
      </p:sp>
      <p:sp>
        <p:nvSpPr>
          <p:cNvPr id="5" name="Subtitle 4">
            <a:extLst>
              <a:ext uri="{FF2B5EF4-FFF2-40B4-BE49-F238E27FC236}">
                <a16:creationId xmlns:a16="http://schemas.microsoft.com/office/drawing/2014/main" xmlns="" id="{E3ABC9DE-745E-3C85-9D9F-D14CBA2017FE}"/>
              </a:ext>
            </a:extLst>
          </p:cNvPr>
          <p:cNvSpPr>
            <a:spLocks noGrp="1"/>
          </p:cNvSpPr>
          <p:nvPr>
            <p:ph type="subTitle" idx="4"/>
          </p:nvPr>
        </p:nvSpPr>
        <p:spPr>
          <a:xfrm>
            <a:off x="5943600" y="2291490"/>
            <a:ext cx="5022375" cy="2416988"/>
          </a:xfrm>
        </p:spPr>
        <p:txBody>
          <a:bodyPr/>
          <a:lstStyle/>
          <a:p>
            <a:pPr algn="l">
              <a:buFont typeface="Arial" panose="020B0604020202020204" pitchFamily="34" charset="0"/>
              <a:buChar char="•"/>
            </a:pPr>
            <a:r>
              <a:rPr lang="lv-LV" sz="2000" dirty="0" smtClean="0"/>
              <a:t>lauksaimniecības produktu primārā ražošana;</a:t>
            </a:r>
          </a:p>
          <a:p>
            <a:pPr algn="l">
              <a:buFont typeface="Arial" panose="020B0604020202020204" pitchFamily="34" charset="0"/>
              <a:buChar char="•"/>
            </a:pPr>
            <a:r>
              <a:rPr lang="lv-LV" sz="2000" dirty="0" smtClean="0"/>
              <a:t>zvejniecība un akvakultūra;</a:t>
            </a:r>
          </a:p>
          <a:p>
            <a:pPr algn="l">
              <a:buFont typeface="Arial" panose="020B0604020202020204" pitchFamily="34" charset="0"/>
              <a:buChar char="•"/>
            </a:pPr>
            <a:r>
              <a:rPr lang="lv-LV" sz="2000" dirty="0" smtClean="0"/>
              <a:t>zivsaimniecības produktu pārstrāde;</a:t>
            </a:r>
          </a:p>
          <a:p>
            <a:pPr algn="l">
              <a:buFont typeface="Arial" panose="020B0604020202020204" pitchFamily="34" charset="0"/>
              <a:buChar char="•"/>
            </a:pPr>
            <a:r>
              <a:rPr lang="lv-LV" sz="2000" dirty="0" smtClean="0"/>
              <a:t>operācijas ar nekustamo īpašumu; </a:t>
            </a:r>
          </a:p>
          <a:p>
            <a:pPr algn="l">
              <a:buFont typeface="Arial" panose="020B0604020202020204" pitchFamily="34" charset="0"/>
              <a:buChar char="•"/>
            </a:pPr>
            <a:r>
              <a:rPr lang="lv-LV" sz="2000" dirty="0" smtClean="0"/>
              <a:t>enerģijas ražošana, sadale;</a:t>
            </a:r>
          </a:p>
          <a:p>
            <a:pPr algn="l">
              <a:buFont typeface="Arial" panose="020B0604020202020204" pitchFamily="34" charset="0"/>
              <a:buChar char="•"/>
            </a:pPr>
            <a:r>
              <a:rPr lang="lv-LV" sz="2000" dirty="0" smtClean="0"/>
              <a:t>ieroči, tabaka, azartspēles, finanses, utt.</a:t>
            </a:r>
          </a:p>
          <a:p>
            <a:pPr marL="127000" indent="0" algn="l"/>
            <a:endParaRPr lang="en-US" sz="2000" dirty="0"/>
          </a:p>
          <a:p>
            <a:pPr marL="127000" indent="0" algn="l"/>
            <a:r>
              <a:rPr lang="en-US" sz="2000" dirty="0" smtClean="0"/>
              <a:t>MK</a:t>
            </a:r>
            <a:r>
              <a:rPr lang="lv-LV" sz="2000" dirty="0" smtClean="0"/>
              <a:t> </a:t>
            </a:r>
            <a:r>
              <a:rPr lang="en-US" sz="2000" dirty="0" smtClean="0"/>
              <a:t>580</a:t>
            </a:r>
            <a:r>
              <a:rPr lang="en-US" sz="2000" dirty="0"/>
              <a:t>. </a:t>
            </a:r>
            <a:r>
              <a:rPr lang="en-US" sz="2000" dirty="0" err="1"/>
              <a:t>noteikumu</a:t>
            </a:r>
            <a:r>
              <a:rPr lang="en-US" sz="2000" dirty="0"/>
              <a:t> 8.punkts</a:t>
            </a:r>
          </a:p>
          <a:p>
            <a:pPr algn="l">
              <a:buFont typeface="Arial" panose="020B0604020202020204" pitchFamily="34" charset="0"/>
              <a:buChar char="•"/>
            </a:pPr>
            <a:endParaRPr lang="en-US" dirty="0"/>
          </a:p>
          <a:p>
            <a:pPr algn="l">
              <a:buFont typeface="Arial" panose="020B0604020202020204" pitchFamily="34" charset="0"/>
              <a:buChar char="•"/>
            </a:pPr>
            <a:endParaRPr lang="lv-LV" dirty="0"/>
          </a:p>
        </p:txBody>
      </p:sp>
      <p:sp>
        <p:nvSpPr>
          <p:cNvPr id="6" name="Title 5">
            <a:extLst>
              <a:ext uri="{FF2B5EF4-FFF2-40B4-BE49-F238E27FC236}">
                <a16:creationId xmlns:a16="http://schemas.microsoft.com/office/drawing/2014/main" xmlns="" id="{EE06DA27-91E0-8416-7B11-CEA32671E5A8}"/>
              </a:ext>
            </a:extLst>
          </p:cNvPr>
          <p:cNvSpPr>
            <a:spLocks noGrp="1"/>
          </p:cNvSpPr>
          <p:nvPr>
            <p:ph type="title"/>
          </p:nvPr>
        </p:nvSpPr>
        <p:spPr>
          <a:xfrm>
            <a:off x="960000" y="379611"/>
            <a:ext cx="10272000" cy="763500"/>
          </a:xfrm>
        </p:spPr>
        <p:txBody>
          <a:bodyPr/>
          <a:lstStyle/>
          <a:p>
            <a:r>
              <a:rPr lang="en-US" sz="3200" dirty="0" err="1">
                <a:latin typeface="Amiko" panose="020B0604020202020204" charset="0"/>
                <a:cs typeface="Amiko" panose="020B0604020202020204" charset="0"/>
              </a:rPr>
              <a:t>Atbalstāmās</a:t>
            </a:r>
            <a:r>
              <a:rPr lang="en-US" sz="3200" dirty="0">
                <a:latin typeface="Amiko" panose="020B0604020202020204" charset="0"/>
                <a:cs typeface="Amiko" panose="020B0604020202020204" charset="0"/>
              </a:rPr>
              <a:t> un </a:t>
            </a:r>
            <a:r>
              <a:rPr lang="en-US" sz="3200" dirty="0" err="1">
                <a:latin typeface="Amiko" panose="020B0604020202020204" charset="0"/>
                <a:cs typeface="Amiko" panose="020B0604020202020204" charset="0"/>
              </a:rPr>
              <a:t>neatbalstāmās</a:t>
            </a:r>
            <a:r>
              <a:rPr lang="en-US" sz="3200" dirty="0">
                <a:latin typeface="Amiko" panose="020B0604020202020204" charset="0"/>
                <a:cs typeface="Amiko" panose="020B0604020202020204" charset="0"/>
              </a:rPr>
              <a:t> </a:t>
            </a:r>
            <a:r>
              <a:rPr lang="en-US" sz="3200" dirty="0" err="1">
                <a:latin typeface="Amiko" panose="020B0604020202020204" charset="0"/>
                <a:cs typeface="Amiko" panose="020B0604020202020204" charset="0"/>
              </a:rPr>
              <a:t>darbības</a:t>
            </a:r>
            <a:endParaRPr lang="lv-LV" sz="3200" dirty="0">
              <a:latin typeface="Amiko" panose="020B0604020202020204" charset="0"/>
              <a:cs typeface="Amiko" panose="020B0604020202020204" charset="0"/>
            </a:endParaRPr>
          </a:p>
        </p:txBody>
      </p:sp>
    </p:spTree>
    <p:extLst>
      <p:ext uri="{BB962C8B-B14F-4D97-AF65-F5344CB8AC3E}">
        <p14:creationId xmlns:p14="http://schemas.microsoft.com/office/powerpoint/2010/main" xmlns="" val="13190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sp>
        <p:nvSpPr>
          <p:cNvPr id="1758" name="Google Shape;1758;p3"/>
          <p:cNvSpPr txBox="1">
            <a:spLocks noGrp="1"/>
          </p:cNvSpPr>
          <p:nvPr>
            <p:ph type="title" idx="4294967295"/>
          </p:nvPr>
        </p:nvSpPr>
        <p:spPr>
          <a:xfrm>
            <a:off x="1318160" y="244475"/>
            <a:ext cx="9197439" cy="1325563"/>
          </a:xfrm>
          <a:prstGeom prst="rect">
            <a:avLst/>
          </a:prstGeom>
          <a:noFill/>
          <a:ln>
            <a:noFill/>
          </a:ln>
        </p:spPr>
        <p:txBody>
          <a:bodyPr spcFirstLastPara="1" wrap="square" lIns="91425" tIns="45700" rIns="91425" bIns="45700" anchor="ctr" anchorCtr="0">
            <a:noAutofit/>
          </a:bodyPr>
          <a:lstStyle/>
          <a:p>
            <a:pPr lvl="0" algn="ctr">
              <a:lnSpc>
                <a:spcPct val="90000"/>
              </a:lnSpc>
            </a:pPr>
            <a:r>
              <a:rPr lang="lv-LV" sz="2800" dirty="0">
                <a:latin typeface="Calibri" pitchFamily="34" charset="0"/>
                <a:cs typeface="Calibri" pitchFamily="34" charset="0"/>
              </a:rPr>
              <a:t>Rīcība 1.1. Jaunu produktu un pakalpojumu radīšana,  esošo attīstīšana un  realizācija tirgū</a:t>
            </a:r>
            <a:endParaRPr sz="2800" dirty="0">
              <a:latin typeface="Calibri" pitchFamily="34" charset="0"/>
              <a:cs typeface="Calibri" pitchFamily="34" charset="0"/>
            </a:endParaRPr>
          </a:p>
        </p:txBody>
      </p:sp>
      <p:sp>
        <p:nvSpPr>
          <p:cNvPr id="5" name="PlaceHolder 2"/>
          <p:cNvSpPr>
            <a:spLocks noGrp="1"/>
          </p:cNvSpPr>
          <p:nvPr>
            <p:ph type="body" idx="4294967295"/>
          </p:nvPr>
        </p:nvSpPr>
        <p:spPr>
          <a:xfrm>
            <a:off x="1045028" y="1579418"/>
            <a:ext cx="10094027" cy="4597545"/>
          </a:xfrm>
          <a:prstGeom prst="rect">
            <a:avLst/>
          </a:prstGeom>
          <a:noFill/>
          <a:ln w="9360">
            <a:noFill/>
          </a:ln>
        </p:spPr>
        <p:txBody>
          <a:bodyPr numCol="1" spcCol="0" anchor="t">
            <a:noAutofit/>
          </a:bodyPr>
          <a:lstStyle/>
          <a:p>
            <a:pPr lvl="0">
              <a:buFont typeface="Arial" pitchFamily="34" charset="0"/>
              <a:buChar char="•"/>
            </a:pPr>
            <a:r>
              <a:rPr lang="lv-LV" sz="2100" dirty="0"/>
              <a:t>Dažāda veida lauksaimniecības produktu pārstrāde un produkcijas iepakošana; </a:t>
            </a:r>
          </a:p>
          <a:p>
            <a:pPr lvl="0">
              <a:buFont typeface="Arial" pitchFamily="34" charset="0"/>
              <a:buChar char="•"/>
            </a:pPr>
            <a:r>
              <a:rPr lang="lv-LV" sz="2100" dirty="0"/>
              <a:t> Kvalitatīvu darba apstākļu radīšana uzņēmumos; </a:t>
            </a:r>
          </a:p>
          <a:p>
            <a:pPr lvl="0">
              <a:buFont typeface="Arial" pitchFamily="34" charset="0"/>
              <a:buChar char="•"/>
            </a:pPr>
            <a:r>
              <a:rPr lang="lv-LV" sz="2100" dirty="0"/>
              <a:t> Jaunu ražotņu veidošana un esošo ražotņu attīstība; </a:t>
            </a:r>
          </a:p>
          <a:p>
            <a:pPr lvl="0">
              <a:buFont typeface="Arial" pitchFamily="34" charset="0"/>
              <a:buChar char="•"/>
            </a:pPr>
            <a:r>
              <a:rPr lang="lv-LV" sz="2100" dirty="0"/>
              <a:t> Jaunu produktu un pakalpojumu veidošana un esošo attīstība;</a:t>
            </a:r>
          </a:p>
          <a:p>
            <a:pPr lvl="0">
              <a:buFont typeface="Arial" pitchFamily="34" charset="0"/>
              <a:buChar char="•"/>
            </a:pPr>
            <a:r>
              <a:rPr lang="lv-LV" sz="2100" dirty="0"/>
              <a:t> Uzņēmējdarbības uzsākšana (</a:t>
            </a:r>
            <a:r>
              <a:rPr lang="en-US" sz="2100" dirty="0" err="1"/>
              <a:t>arī</a:t>
            </a:r>
            <a:r>
              <a:rPr lang="en-US" sz="2100" dirty="0"/>
              <a:t> </a:t>
            </a:r>
            <a:r>
              <a:rPr lang="lv-LV" sz="2100" dirty="0"/>
              <a:t>“Lauku biļete”);</a:t>
            </a:r>
          </a:p>
          <a:p>
            <a:pPr lvl="0">
              <a:buFont typeface="Arial" pitchFamily="34" charset="0"/>
              <a:buChar char="•"/>
            </a:pPr>
            <a:r>
              <a:rPr lang="lv-LV" sz="2100" dirty="0"/>
              <a:t> Sadarbība starp ražotājiem, pakalpojumu sniedzējiem, kooperācijas iniciatīvu attīstība; </a:t>
            </a:r>
          </a:p>
          <a:p>
            <a:pPr lvl="0">
              <a:buFont typeface="Arial" pitchFamily="34" charset="0"/>
              <a:buChar char="•"/>
            </a:pPr>
            <a:r>
              <a:rPr lang="lv-LV" sz="2100" dirty="0"/>
              <a:t> Dažāda veida mācības darbinieku prasmju  pilnveidošanai un jaunu prasmju apgūšanai;</a:t>
            </a:r>
          </a:p>
          <a:p>
            <a:pPr lvl="0">
              <a:buFont typeface="Arial" pitchFamily="34" charset="0"/>
              <a:buChar char="•"/>
            </a:pPr>
            <a:r>
              <a:rPr lang="lv-LV" sz="2100" dirty="0"/>
              <a:t> Tirdzniecības vietu izveidošana, aprīkošana, labiekārtošana; </a:t>
            </a:r>
          </a:p>
          <a:p>
            <a:pPr lvl="0">
              <a:buFont typeface="Arial" pitchFamily="34" charset="0"/>
              <a:buChar char="•"/>
            </a:pPr>
            <a:r>
              <a:rPr lang="lv-LV" sz="2100" dirty="0"/>
              <a:t> Cita veida vietējo produktu tirdzniecības noieta vietu (piem., tiešā tirdzniecība, interneta veikals, mājražotāju un amatnieku tirdziņi) veidošana;</a:t>
            </a:r>
          </a:p>
          <a:p>
            <a:pPr>
              <a:buFont typeface="Arial" pitchFamily="34" charset="0"/>
              <a:buChar char="•"/>
            </a:pPr>
            <a:r>
              <a:rPr lang="lv-LV" sz="2100" dirty="0"/>
              <a:t> Vietējo produktu atpazīstamības veicināšana</a:t>
            </a:r>
            <a:r>
              <a:rPr lang="lv-LV" sz="2100" spc="-1" dirty="0">
                <a:solidFill>
                  <a:srgbClr val="000000"/>
                </a:solidFill>
                <a:latin typeface="Calibri"/>
              </a:rPr>
              <a:t> ;</a:t>
            </a:r>
          </a:p>
          <a:p>
            <a:pPr>
              <a:buFont typeface="Arial" pitchFamily="34" charset="0"/>
              <a:buChar char="•"/>
            </a:pPr>
            <a:r>
              <a:rPr lang="lv-LV" sz="2100" spc="-1" dirty="0">
                <a:solidFill>
                  <a:srgbClr val="000000"/>
                </a:solidFill>
                <a:latin typeface="Calibri"/>
              </a:rPr>
              <a:t> </a:t>
            </a:r>
            <a:r>
              <a:rPr lang="lv-LV" sz="2100" dirty="0"/>
              <a:t>Digitālo risinājumu ieviešana</a:t>
            </a:r>
          </a:p>
          <a:p>
            <a:pPr marL="228600" indent="-228600">
              <a:lnSpc>
                <a:spcPct val="90000"/>
              </a:lnSpc>
              <a:spcBef>
                <a:spcPts val="1001"/>
              </a:spcBef>
              <a:buNone/>
              <a:tabLst>
                <a:tab pos="0" algn="l"/>
              </a:tabLst>
            </a:pPr>
            <a:endParaRPr lang="lv-LV" sz="2800" b="0" strike="noStrike" spc="-1" dirty="0">
              <a:solidFill>
                <a:srgbClr val="000000"/>
              </a:solidFill>
              <a:latin typeface="Calibri"/>
            </a:endParaRPr>
          </a:p>
          <a:p>
            <a:pPr>
              <a:lnSpc>
                <a:spcPct val="90000"/>
              </a:lnSpc>
              <a:spcBef>
                <a:spcPts val="1001"/>
              </a:spcBef>
              <a:buNone/>
              <a:tabLst>
                <a:tab pos="0" algn="l"/>
              </a:tabLst>
            </a:pPr>
            <a:endParaRPr lang="lv-LV" sz="2800" b="0" strike="noStrike" spc="-1" dirty="0">
              <a:solidFill>
                <a:srgbClr val="000000"/>
              </a:solidFill>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TotalTime>
  <Words>1717</Words>
  <Application>Microsoft Office PowerPoint</Application>
  <PresentationFormat>Custom</PresentationFormat>
  <Paragraphs>177</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Amiko</vt:lpstr>
      <vt:lpstr>Playfair Display</vt:lpstr>
      <vt:lpstr>Bebas Neue</vt:lpstr>
      <vt:lpstr>Wingdings</vt:lpstr>
      <vt:lpstr>Office Theme</vt:lpstr>
      <vt:lpstr>  Biedrība  “Lauku partnerība ZIEMEĻGAUJA”  LEADER 1. kārta Informatīvie semināri   2024. gada aprīlī</vt:lpstr>
      <vt:lpstr>Semināra darba kārtība</vt:lpstr>
      <vt:lpstr>Svarīgākie dokumenti</vt:lpstr>
      <vt:lpstr>Būtiski, domājot par projekta ideju:</vt:lpstr>
      <vt:lpstr>Stratēģiskie mērķi un rīcības 2023. – 2027.</vt:lpstr>
      <vt:lpstr>LEADER 1. kārta</vt:lpstr>
      <vt:lpstr>Atbalsta pretendenti (MK 580 noteikumu 11.-16.p)</vt:lpstr>
      <vt:lpstr>Atbalstāmās un neatbalstāmās darbības</vt:lpstr>
      <vt:lpstr>Rīcība 1.1. Jaunu produktu un pakalpojumu radīšana,  esošo attīstīšana un  realizācija tirgū</vt:lpstr>
      <vt:lpstr>Rīcība 1.2. Tūrisma nozares pakalpojumu attīstība</vt:lpstr>
      <vt:lpstr>Pēc projekta īstenošanas sasniedzamie rādītāji  (MK 580 noteikumu 16.3, 16.4, 17.p)</vt:lpstr>
      <vt:lpstr>Attiecināmās izmaksas</vt:lpstr>
      <vt:lpstr>Attiecināmās izmaksas - transportlīdzekļi</vt:lpstr>
      <vt:lpstr>Neattiecināmās izmaksas</vt:lpstr>
      <vt:lpstr>“Lauku biļete”</vt:lpstr>
      <vt:lpstr>Kritēriji maksimālās atbalsta intensitātes paaugstināšanai uzņēmējdarbības projektiem</vt:lpstr>
      <vt:lpstr>Inovāciju veidi (I)</vt:lpstr>
      <vt:lpstr>Inovāciju veidi (II)</vt:lpstr>
      <vt:lpstr>Terminoloģija 75% atbalstam - gados jauns lauksaimnieks</vt:lpstr>
      <vt:lpstr>Terminoloģija 75% atbalstam - mazā lauku saimniecība</vt:lpstr>
      <vt:lpstr>Terminoloģija 75% atbalstam –  investīcijas pamatpakalpojumiem lauku teritorijā  izglītības, sociālajā vai veselības jomā</vt:lpstr>
      <vt:lpstr>Terminoloģija 75% atbalstam - neienesīgās investīcijas</vt:lpstr>
      <vt:lpstr>Vērtēšanas kritēriji</vt:lpstr>
      <vt:lpstr>Iesniedzamie dokumenti</vt:lpstr>
      <vt:lpstr>Noderīgi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Biedrības  “Lauku partnerība ZIEMEĻGAUJA” SVVA stratēģija 2023 – 2027  19.10.2023.</dc:title>
  <dc:creator>Andra Karlsone</dc:creator>
  <cp:lastModifiedBy>Dagnija</cp:lastModifiedBy>
  <cp:revision>127</cp:revision>
  <dcterms:created xsi:type="dcterms:W3CDTF">2015-12-15T11:36:55Z</dcterms:created>
  <dcterms:modified xsi:type="dcterms:W3CDTF">2024-04-16T06:55:31Z</dcterms:modified>
</cp:coreProperties>
</file>